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3.xml" ContentType="application/vnd.openxmlformats-officedocument.drawingml.char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theme/themeOverride3.xml" ContentType="application/vnd.openxmlformats-officedocument.themeOverride+xml"/>
  <Override PartName="/ppt/charts/chart1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7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theme/themeOverride4.xml" ContentType="application/vnd.openxmlformats-officedocument.themeOverride+xml"/>
  <Override PartName="/ppt/charts/chart21.xml" ContentType="application/vnd.openxmlformats-officedocument.drawingml.chart+xml"/>
  <Override PartName="/ppt/theme/themeOverride5.xml" ContentType="application/vnd.openxmlformats-officedocument.themeOverr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2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2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2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29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30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90" r:id="rId4"/>
    <p:sldId id="292" r:id="rId5"/>
    <p:sldId id="294" r:id="rId6"/>
    <p:sldId id="293" r:id="rId7"/>
    <p:sldId id="291" r:id="rId8"/>
    <p:sldId id="295" r:id="rId9"/>
    <p:sldId id="296" r:id="rId10"/>
    <p:sldId id="297" r:id="rId11"/>
    <p:sldId id="302" r:id="rId12"/>
    <p:sldId id="301" r:id="rId13"/>
    <p:sldId id="299" r:id="rId14"/>
    <p:sldId id="298" r:id="rId15"/>
    <p:sldId id="300" r:id="rId16"/>
    <p:sldId id="311" r:id="rId17"/>
    <p:sldId id="319" r:id="rId18"/>
    <p:sldId id="286" r:id="rId19"/>
    <p:sldId id="303" r:id="rId20"/>
    <p:sldId id="313" r:id="rId21"/>
    <p:sldId id="330" r:id="rId22"/>
    <p:sldId id="332" r:id="rId23"/>
    <p:sldId id="314" r:id="rId24"/>
    <p:sldId id="315" r:id="rId25"/>
    <p:sldId id="316" r:id="rId26"/>
    <p:sldId id="304" r:id="rId27"/>
    <p:sldId id="305" r:id="rId28"/>
    <p:sldId id="317" r:id="rId29"/>
    <p:sldId id="331" r:id="rId30"/>
    <p:sldId id="324" r:id="rId31"/>
    <p:sldId id="323" r:id="rId32"/>
    <p:sldId id="326" r:id="rId33"/>
    <p:sldId id="327" r:id="rId34"/>
    <p:sldId id="335" r:id="rId35"/>
    <p:sldId id="328" r:id="rId36"/>
    <p:sldId id="329" r:id="rId37"/>
    <p:sldId id="333" r:id="rId38"/>
    <p:sldId id="336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2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4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5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sz="1600"/>
              <a:t>STRUKTURA</a:t>
            </a:r>
            <a:r>
              <a:rPr lang="sr-Latn-RS" sz="1600" baseline="0"/>
              <a:t> </a:t>
            </a:r>
            <a:r>
              <a:rPr lang="en-US" sz="1600"/>
              <a:t>BUDŽET</a:t>
            </a:r>
            <a:r>
              <a:rPr lang="sr-Latn-RS" sz="1600"/>
              <a:t>A</a:t>
            </a:r>
            <a:r>
              <a:rPr lang="en-US" sz="1600"/>
              <a:t> MINISTARSTVA KULTURE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BUDŽET MINISTARSTVA KULTURE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082-45B6-889B-17B220A4E3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082-45B6-889B-17B220A4E3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082-45B6-889B-17B220A4E3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082-45B6-889B-17B220A4E3A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082-45B6-889B-17B220A4E3A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082-45B6-889B-17B220A4E3A1}"/>
              </c:ext>
            </c:extLst>
          </c:dPt>
          <c:dLbls>
            <c:dLbl>
              <c:idx val="0"/>
              <c:layout>
                <c:manualLayout>
                  <c:x val="-9.3231836325168557E-2"/>
                  <c:y val="5.892778898505454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082-45B6-889B-17B220A4E3A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5424346194952849E-2"/>
                  <c:y val="4.487950369840131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082-45B6-889B-17B220A4E3A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7608267716535348E-2"/>
                  <c:y val="1.5634608173978215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082-45B6-889B-17B220A4E3A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223097112860892E-2"/>
                  <c:y val="5.5599300087489064E-3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082-45B6-889B-17B220A4E3A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301308690580344E-2"/>
                  <c:y val="-3.0999875015623048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082-45B6-889B-17B220A4E3A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Ministarstvo kulture</c:v>
                </c:pt>
                <c:pt idx="1">
                  <c:v>Kulturno nasleđe</c:v>
                </c:pt>
                <c:pt idx="2">
                  <c:v>Savremena kulturna produkcija</c:v>
                </c:pt>
                <c:pt idx="3">
                  <c:v>Međunarodna kulturna saradnja</c:v>
                </c:pt>
                <c:pt idx="4">
                  <c:v>Priznanja za doprinos kulturi</c:v>
                </c:pt>
                <c:pt idx="5">
                  <c:v>Ustanove kulture 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4.1000000000000002E-2</c:v>
                </c:pt>
                <c:pt idx="1">
                  <c:v>0.104</c:v>
                </c:pt>
                <c:pt idx="2">
                  <c:v>6.2E-2</c:v>
                </c:pt>
                <c:pt idx="3">
                  <c:v>7.0999999999999994E-2</c:v>
                </c:pt>
                <c:pt idx="4">
                  <c:v>2.4E-2</c:v>
                </c:pt>
                <c:pt idx="5">
                  <c:v>0.69799999999999995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082-45B6-889B-17B220A4E3A1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NKSS</a:t>
            </a:r>
            <a:r>
              <a:rPr lang="sr-Latn-RS" b="1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r-Latn-R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odobreni</a:t>
            </a:r>
            <a:r>
              <a:rPr lang="sr-Latn-RS" b="1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projekti</a:t>
            </a:r>
            <a:r>
              <a:rPr lang="en-GB" b="1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od </a:t>
            </a:r>
            <a:r>
              <a:rPr lang="en-GB" b="1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ukupno</a:t>
            </a:r>
            <a:r>
              <a:rPr lang="en-GB" b="1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b="1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prijavljenih</a:t>
            </a:r>
            <a:r>
              <a:rPr lang="sr-Latn-RS" b="1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r-Latn-RS" b="1" baseline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NKSS </a:t>
            </a:r>
          </a:p>
          <a:p>
            <a:pPr>
              <a:defRPr sz="14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1" baseline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(45 od 101)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NKSS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F13-4F0B-8EF9-6CC9D01BD6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F13-4F0B-8EF9-6CC9D01BD65F}"/>
              </c:ext>
            </c:extLst>
          </c:dPt>
          <c:dLbls>
            <c:dLbl>
              <c:idx val="0"/>
              <c:layout>
                <c:manualLayout>
                  <c:x val="-0.20383239760609279"/>
                  <c:y val="-4.40731607919560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0965749958342383"/>
                  <c:y val="3.82170264725844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Odbijeni</c:v>
                </c:pt>
                <c:pt idx="1">
                  <c:v>Odobreni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0.55449999999999999</c:v>
                </c:pt>
                <c:pt idx="1">
                  <c:v>0.44550000000000001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F13-4F0B-8EF9-6CC9D01BD65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1">
                <a:solidFill>
                  <a:schemeClr val="tx1">
                    <a:lumMod val="95000"/>
                    <a:lumOff val="5000"/>
                  </a:schemeClr>
                </a:solidFill>
              </a:rPr>
              <a:t>NKSS-odobrena</a:t>
            </a:r>
            <a:r>
              <a:rPr lang="sr-Latn-RS" b="1" baseline="0">
                <a:solidFill>
                  <a:schemeClr val="tx1">
                    <a:lumMod val="95000"/>
                    <a:lumOff val="5000"/>
                  </a:schemeClr>
                </a:solidFill>
              </a:rPr>
              <a:t> sredstva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849-4DEA-B72C-02C07E5FB1EF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849-4DEA-B72C-02C07E5FB1EF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Ukupno odobrena sredstva</c:v>
                </c:pt>
                <c:pt idx="1">
                  <c:v>NKSS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</c:v>
                </c:pt>
                <c:pt idx="1">
                  <c:v>4.1500000000000002E-2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849-4DEA-B72C-02C07E5FB1E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1">
                <a:solidFill>
                  <a:schemeClr val="tx1">
                    <a:lumMod val="95000"/>
                    <a:lumOff val="5000"/>
                  </a:schemeClr>
                </a:solidFill>
              </a:rPr>
              <a:t>NKSS-odobreni projekti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80-4B0B-A43C-33F1D3EDFBBD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80-4B0B-A43C-33F1D3EDFB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Ukupno odobreni projekti</c:v>
                </c:pt>
                <c:pt idx="1">
                  <c:v>NKSS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</c:v>
                </c:pt>
                <c:pt idx="1">
                  <c:v>5.5300000000000002E-2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F80-4B0B-A43C-33F1D3EDFBB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1">
                <a:solidFill>
                  <a:schemeClr val="tx1">
                    <a:lumMod val="95000"/>
                    <a:lumOff val="5000"/>
                  </a:schemeClr>
                </a:solidFill>
              </a:rPr>
              <a:t>SUMNJIVI-odobreni</a:t>
            </a:r>
            <a:r>
              <a:rPr lang="sr-Latn-RS" b="1" baseline="0">
                <a:solidFill>
                  <a:schemeClr val="tx1">
                    <a:lumMod val="95000"/>
                    <a:lumOff val="5000"/>
                  </a:schemeClr>
                </a:solidFill>
              </a:rPr>
              <a:t> projekti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2C3-4ABD-A24A-5FF0DABEF313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2C3-4ABD-A24A-5FF0DABEF313}"/>
              </c:ext>
            </c:extLst>
          </c:dPt>
          <c:dLbls>
            <c:dLbl>
              <c:idx val="1"/>
              <c:layout>
                <c:manualLayout>
                  <c:x val="-0.13597875053012071"/>
                  <c:y val="0.1094890510948905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Ukupno odobreni projekti</c:v>
                </c:pt>
                <c:pt idx="1">
                  <c:v>Sumnjivi projekti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</c:v>
                </c:pt>
                <c:pt idx="1">
                  <c:v>2.3099999999999999E-2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2C3-4ABD-A24A-5FF0DABEF31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1">
                <a:solidFill>
                  <a:schemeClr val="tx1">
                    <a:lumMod val="95000"/>
                    <a:lumOff val="5000"/>
                  </a:schemeClr>
                </a:solidFill>
              </a:rPr>
              <a:t>SUMNJIVI-odobrena sredstva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45-41CF-924B-5A1C9D31181B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45-41CF-924B-5A1C9D31181B}"/>
              </c:ext>
            </c:extLst>
          </c:dPt>
          <c:dLbls>
            <c:dLbl>
              <c:idx val="1"/>
              <c:layout>
                <c:manualLayout>
                  <c:x val="-0.1526911817792117"/>
                  <c:y val="8.26349430223104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Ukupno odobrena sredstva</c:v>
                </c:pt>
                <c:pt idx="1">
                  <c:v>Sumnjivi projekti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</c:v>
                </c:pt>
                <c:pt idx="1">
                  <c:v>1.9199999999999998E-2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B45-41CF-924B-5A1C9D31181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BUDŽET ZA KULTURU GRADA BEOGRADA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24117</c:v>
                </c:pt>
                <c:pt idx="1">
                  <c:v>24399</c:v>
                </c:pt>
                <c:pt idx="2">
                  <c:v>25321</c:v>
                </c:pt>
                <c:pt idx="3">
                  <c:v>30441</c:v>
                </c:pt>
                <c:pt idx="4">
                  <c:v>37045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2E-40BD-A532-7D96A6202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597416"/>
        <c:axId val="252595456"/>
      </c:barChart>
      <c:catAx>
        <c:axId val="252597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595456"/>
        <c:crosses val="autoZero"/>
        <c:auto val="1"/>
        <c:lblAlgn val="ctr"/>
        <c:lblOffset val="100"/>
        <c:noMultiLvlLbl val="0"/>
      </c:catAx>
      <c:valAx>
        <c:axId val="25259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597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KONKURS ZA SEKRETARIJATA</a:t>
            </a:r>
            <a:r>
              <a:rPr lang="sr-Latn-RS" baseline="0"/>
              <a:t> ZA KULTURU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527</c:v>
                </c:pt>
                <c:pt idx="1">
                  <c:v>686</c:v>
                </c:pt>
                <c:pt idx="2">
                  <c:v>733</c:v>
                </c:pt>
                <c:pt idx="3">
                  <c:v>977</c:v>
                </c:pt>
                <c:pt idx="4">
                  <c:v>1154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32-4D44-A4C7-BAECA8C11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424504"/>
        <c:axId val="252421368"/>
      </c:barChart>
      <c:catAx>
        <c:axId val="252424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421368"/>
        <c:crosses val="autoZero"/>
        <c:auto val="1"/>
        <c:lblAlgn val="ctr"/>
        <c:lblOffset val="100"/>
        <c:noMultiLvlLbl val="0"/>
      </c:catAx>
      <c:valAx>
        <c:axId val="252421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424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3C8-4F29-87B0-A6F2DD4C8F9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3C8-4F29-87B0-A6F2DD4C8F9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Konkurs Sekretarijata za kulturu</c:v>
                </c:pt>
                <c:pt idx="1">
                  <c:v>Budžet za kulturu Beograda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3.1099999999999999E-2</c:v>
                </c:pt>
                <c:pt idx="1">
                  <c:v>0.96889999999999998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3C8-4F29-87B0-A6F2DD4C8F9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2890087108676633E-2"/>
          <c:y val="0.85652642934196321"/>
          <c:w val="0.16223068583818326"/>
          <c:h val="9.8504873673339099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Broj projekata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356-4845-BB7E-F0E8107454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356-4845-BB7E-F0E8107454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356-4845-BB7E-F0E8107454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356-4845-BB7E-F0E81074546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356-4845-BB7E-F0E81074546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356-4845-BB7E-F0E81074546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356-4845-BB7E-F0E810745460}"/>
              </c:ext>
            </c:extLst>
          </c:dPt>
          <c:dLbls>
            <c:dLbl>
              <c:idx val="5"/>
              <c:layout>
                <c:manualLayout>
                  <c:x val="0.20292211525484669"/>
                  <c:y val="0.1582541118790468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4486195435216637"/>
                  <c:y val="0.1366120555223995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Nevladine organizacije koje se bave kulturom </c:v>
                </c:pt>
                <c:pt idx="1">
                  <c:v>Strukovna udruženja umetnika </c:v>
                </c:pt>
                <c:pt idx="2">
                  <c:v>Kulturno-umetnička društva </c:v>
                </c:pt>
                <c:pt idx="3">
                  <c:v>Ostali </c:v>
                </c:pt>
                <c:pt idx="4">
                  <c:v>Kulturne ustanove </c:v>
                </c:pt>
                <c:pt idx="5">
                  <c:v>Naučno-istraživačke ustanove </c:v>
                </c:pt>
                <c:pt idx="6">
                  <c:v>Preduzeća (d.o.o, privatne galerije, izdavači,itd)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0.32240000000000002</c:v>
                </c:pt>
                <c:pt idx="1">
                  <c:v>0.1118</c:v>
                </c:pt>
                <c:pt idx="2">
                  <c:v>6.5799999999999997E-2</c:v>
                </c:pt>
                <c:pt idx="3">
                  <c:v>0.22650000000000001</c:v>
                </c:pt>
                <c:pt idx="4">
                  <c:v>0.13489999999999999</c:v>
                </c:pt>
                <c:pt idx="5">
                  <c:v>3.6200000000000003E-2</c:v>
                </c:pt>
                <c:pt idx="6">
                  <c:v>0.10199999999999999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356-4845-BB7E-F0E81074546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Sredstva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0C7-4FC1-8632-1C8F7248AD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0C7-4FC1-8632-1C8F7248AD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0C7-4FC1-8632-1C8F7248AD9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0C7-4FC1-8632-1C8F7248AD9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0C7-4FC1-8632-1C8F7248AD9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0C7-4FC1-8632-1C8F7248AD9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0C7-4FC1-8632-1C8F7248AD98}"/>
              </c:ext>
            </c:extLst>
          </c:dPt>
          <c:dLbls>
            <c:dLbl>
              <c:idx val="5"/>
              <c:layout>
                <c:manualLayout>
                  <c:x val="0.15797975494791591"/>
                  <c:y val="8.177185244651460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7092369665408211"/>
                  <c:y val="0.1265443063001703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Nevladine organizacije koje se bave kulturom </c:v>
                </c:pt>
                <c:pt idx="1">
                  <c:v>Strukovna udruženja umetnika </c:v>
                </c:pt>
                <c:pt idx="2">
                  <c:v>Kulturno-umetnička društva </c:v>
                </c:pt>
                <c:pt idx="3">
                  <c:v>Ostali </c:v>
                </c:pt>
                <c:pt idx="4">
                  <c:v>Kulturne ustanove </c:v>
                </c:pt>
                <c:pt idx="5">
                  <c:v>Naučno-istraživačke ustanove </c:v>
                </c:pt>
                <c:pt idx="6">
                  <c:v>Preduzeća (d.o.o, privatne galerije, izdavači,itd)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0.31269999999999998</c:v>
                </c:pt>
                <c:pt idx="1">
                  <c:v>9.3799999999999994E-2</c:v>
                </c:pt>
                <c:pt idx="2">
                  <c:v>5.7500000000000002E-2</c:v>
                </c:pt>
                <c:pt idx="3">
                  <c:v>0.19020000000000001</c:v>
                </c:pt>
                <c:pt idx="4">
                  <c:v>0.1633</c:v>
                </c:pt>
                <c:pt idx="5">
                  <c:v>3.6200000000000003E-2</c:v>
                </c:pt>
                <c:pt idx="6">
                  <c:v>0.1464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80C7-4FC1-8632-1C8F7248AD9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0"/>
              <a:t>STRUKTURA BUDŽETA MINISTARSTVA KULTURE </a:t>
            </a:r>
          </a:p>
          <a:p>
            <a:pPr>
              <a:defRPr b="0"/>
            </a:pPr>
            <a:r>
              <a:rPr lang="sr-Latn-RS" b="0"/>
              <a:t>(2015 - 2019)</a:t>
            </a:r>
            <a:endParaRPr lang="en-US" b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Priznanja za doprinos kulturi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0.00%</c:formatCode>
                <c:ptCount val="5"/>
                <c:pt idx="0">
                  <c:v>3.4700000000000002E-2</c:v>
                </c:pt>
                <c:pt idx="1">
                  <c:v>3.7400000000000003E-2</c:v>
                </c:pt>
                <c:pt idx="2">
                  <c:v>3.0700000000000002E-2</c:v>
                </c:pt>
                <c:pt idx="3">
                  <c:v>2.92E-2</c:v>
                </c:pt>
                <c:pt idx="4">
                  <c:v>2.4E-2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4C8-40BF-8A7D-5D806D4F7F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Kulturno nasleđe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Sheet1!$C$2:$C$6</c:f>
              <c:numCache>
                <c:formatCode>0.00%</c:formatCode>
                <c:ptCount val="5"/>
                <c:pt idx="0">
                  <c:v>7.9600000000000004E-2</c:v>
                </c:pt>
                <c:pt idx="1">
                  <c:v>8.0399999999999999E-2</c:v>
                </c:pt>
                <c:pt idx="2">
                  <c:v>8.0100000000000005E-2</c:v>
                </c:pt>
                <c:pt idx="3">
                  <c:v>0.10539999999999999</c:v>
                </c:pt>
                <c:pt idx="4">
                  <c:v>0.104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4C8-40BF-8A7D-5D806D4F7F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Savremena um.produkcija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Sheet1!$D$2:$D$6</c:f>
              <c:numCache>
                <c:formatCode>0.00%</c:formatCode>
                <c:ptCount val="5"/>
                <c:pt idx="0">
                  <c:v>6.8000000000000005E-2</c:v>
                </c:pt>
                <c:pt idx="1">
                  <c:v>8.2799999999999999E-2</c:v>
                </c:pt>
                <c:pt idx="2">
                  <c:v>6.7500000000000004E-2</c:v>
                </c:pt>
                <c:pt idx="3">
                  <c:v>8.0500000000000002E-2</c:v>
                </c:pt>
                <c:pt idx="4">
                  <c:v>6.2E-2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4C8-40BF-8A7D-5D806D4F7F9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Međunarodna saradnja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Sheet1!$E$2:$E$6</c:f>
              <c:numCache>
                <c:formatCode>0.00%</c:formatCode>
                <c:ptCount val="5"/>
                <c:pt idx="0">
                  <c:v>2.1299999999999999E-2</c:v>
                </c:pt>
                <c:pt idx="1">
                  <c:v>2.76E-2</c:v>
                </c:pt>
                <c:pt idx="2">
                  <c:v>3.9899999999999998E-2</c:v>
                </c:pt>
                <c:pt idx="3">
                  <c:v>5.0500000000000003E-2</c:v>
                </c:pt>
                <c:pt idx="4">
                  <c:v>7.0999999999999994E-2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4C8-40BF-8A7D-5D806D4F7F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2646168"/>
        <c:axId val="252634016"/>
      </c:lineChart>
      <c:catAx>
        <c:axId val="252646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34016"/>
        <c:crosses val="autoZero"/>
        <c:auto val="1"/>
        <c:lblAlgn val="ctr"/>
        <c:lblOffset val="100"/>
        <c:noMultiLvlLbl val="0"/>
      </c:catAx>
      <c:valAx>
        <c:axId val="25263401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646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1">
                <a:solidFill>
                  <a:schemeClr val="tx1">
                    <a:lumMod val="95000"/>
                    <a:lumOff val="5000"/>
                  </a:schemeClr>
                </a:solidFill>
              </a:rPr>
              <a:t>SUMNJIVI-odobreni</a:t>
            </a:r>
            <a:r>
              <a:rPr lang="sr-Latn-RS" b="1" baseline="0">
                <a:solidFill>
                  <a:schemeClr val="tx1">
                    <a:lumMod val="95000"/>
                    <a:lumOff val="5000"/>
                  </a:schemeClr>
                </a:solidFill>
              </a:rPr>
              <a:t> projekti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47-4EA0-BAE6-406079C96394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47-4EA0-BAE6-406079C96394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Ukupno odobreni projekti</c:v>
                </c:pt>
                <c:pt idx="1">
                  <c:v>Sumnjivi projekti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</c:v>
                </c:pt>
                <c:pt idx="1">
                  <c:v>9.2100000000000001E-2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D47-4EA0-BAE6-406079C9639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1">
                <a:solidFill>
                  <a:schemeClr val="tx1">
                    <a:lumMod val="95000"/>
                    <a:lumOff val="5000"/>
                  </a:schemeClr>
                </a:solidFill>
              </a:rPr>
              <a:t>SUMNJIVI-odobrena sredstva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BFD-4327-8D98-6C5DC1FDCA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BFD-4327-8D98-6C5DC1FDCAD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Ukupno odobrena sredstva</c:v>
                </c:pt>
                <c:pt idx="1">
                  <c:v>Sumnjivi projekti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</c:v>
                </c:pt>
                <c:pt idx="1">
                  <c:v>0.1046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BFD-4327-8D98-6C5DC1FDCAD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>
                    <a:lumMod val="95000"/>
                    <a:lumOff val="5000"/>
                  </a:schemeClr>
                </a:solidFill>
              </a:rPr>
              <a:t>NKSS</a:t>
            </a:r>
            <a:r>
              <a:rPr lang="sr-Latn-RS" b="1" baseline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r-Latn-RS" b="1">
                <a:solidFill>
                  <a:schemeClr val="tx1">
                    <a:lumMod val="95000"/>
                    <a:lumOff val="5000"/>
                  </a:schemeClr>
                </a:solidFill>
              </a:rPr>
              <a:t>odobreni</a:t>
            </a:r>
            <a:r>
              <a:rPr lang="sr-Latn-RS" b="1" baseline="0">
                <a:solidFill>
                  <a:schemeClr val="tx1">
                    <a:lumMod val="95000"/>
                    <a:lumOff val="5000"/>
                  </a:schemeClr>
                </a:solidFill>
              </a:rPr>
              <a:t> projekti</a:t>
            </a:r>
            <a:r>
              <a:rPr lang="en-GB" b="1" baseline="0">
                <a:solidFill>
                  <a:schemeClr val="tx1">
                    <a:lumMod val="95000"/>
                    <a:lumOff val="5000"/>
                  </a:schemeClr>
                </a:solidFill>
              </a:rPr>
              <a:t> od ukupno prijavljenih</a:t>
            </a:r>
            <a:r>
              <a:rPr lang="sr-Latn-RS" b="1" baseline="0">
                <a:solidFill>
                  <a:schemeClr val="tx1">
                    <a:lumMod val="95000"/>
                    <a:lumOff val="5000"/>
                  </a:schemeClr>
                </a:solidFill>
              </a:rPr>
              <a:t> NKSS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NKSS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AA-4840-AF02-F3574B8C9DE5}"/>
              </c:ext>
            </c:extLst>
          </c:dPt>
          <c:dPt>
            <c:idx val="1"/>
            <c:bubble3D val="0"/>
            <c:explosion val="6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8AA-4840-AF02-F3574B8C9DE5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Ukupno prijavljeni NKSS</c:v>
                </c:pt>
                <c:pt idx="1">
                  <c:v>Odobreni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0.91669999999999996</c:v>
                </c:pt>
                <c:pt idx="1">
                  <c:v>8.3299999999999999E-2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8AA-4840-AF02-F3574B8C9DE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NKSS-odobreni projekti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0.23824297784762954"/>
          <c:y val="1.663893510815307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C0-489F-8F17-E0787CECEF27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6C0-489F-8F17-E0787CECEF27}"/>
              </c:ext>
            </c:extLst>
          </c:dPt>
          <c:dLbls>
            <c:dLbl>
              <c:idx val="1"/>
              <c:layout>
                <c:manualLayout>
                  <c:x val="-0.11334882334327936"/>
                  <c:y val="8.53931112188347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Ukupno odobreni projekti</c:v>
                </c:pt>
                <c:pt idx="1">
                  <c:v>NKSS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</c:v>
                </c:pt>
                <c:pt idx="1">
                  <c:v>1.6400000000000001E-2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6C0-489F-8F17-E0787CECEF2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b="1">
                <a:solidFill>
                  <a:schemeClr val="tx1">
                    <a:lumMod val="95000"/>
                    <a:lumOff val="5000"/>
                  </a:schemeClr>
                </a:solidFill>
              </a:rPr>
              <a:t>NKSS-odobrena</a:t>
            </a:r>
            <a:r>
              <a:rPr lang="sr-Latn-RS" b="1" baseline="0">
                <a:solidFill>
                  <a:schemeClr val="tx1">
                    <a:lumMod val="95000"/>
                    <a:lumOff val="5000"/>
                  </a:schemeClr>
                </a:solidFill>
              </a:rPr>
              <a:t> sredstva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D9-4111-B1E9-C72A05CF66DD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D9-4111-B1E9-C72A05CF66DD}"/>
              </c:ext>
            </c:extLst>
          </c:dPt>
          <c:dLbls>
            <c:dLbl>
              <c:idx val="1"/>
              <c:layout>
                <c:manualLayout>
                  <c:x val="-0.13654795843145953"/>
                  <c:y val="5.82329974976089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Ukupno odobrena sredstva</c:v>
                </c:pt>
                <c:pt idx="1">
                  <c:v>NKSS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</c:v>
                </c:pt>
                <c:pt idx="1">
                  <c:v>1.1299999999999999E-2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DD9-4111-B1E9-C72A05CF66D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Srbija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531400966183597E-2"/>
                  <c:y val="-4.0860994939947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6570048309178789E-2"/>
                  <c:y val="-3.7942352444236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5362318840579712E-2"/>
                  <c:y val="-3.5023709948526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1739130434782608E-2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6570048309178744E-2"/>
                  <c:y val="-3.5023709948526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2777-417B-B5D7-B7263AD4331F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62156</c:v>
                </c:pt>
                <c:pt idx="1">
                  <c:v>56362</c:v>
                </c:pt>
                <c:pt idx="2">
                  <c:v>66927</c:v>
                </c:pt>
                <c:pt idx="3">
                  <c:v>62975</c:v>
                </c:pt>
                <c:pt idx="4">
                  <c:v>79565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777-417B-B5D7-B7263AD433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Hrvatska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2077294685990116E-3"/>
                  <c:y val="1.7511854974263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285024154589417E-2"/>
                  <c:y val="3.5023709948526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869565217391304E-2"/>
                  <c:y val="3.794235244423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932367149758454E-2"/>
                  <c:y val="-4.086099493994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1739130434782608E-2"/>
                  <c:y val="-3.5023709948526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2777-417B-B5D7-B7263AD4331F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116663</c:v>
                </c:pt>
                <c:pt idx="1">
                  <c:v>127069</c:v>
                </c:pt>
                <c:pt idx="2">
                  <c:v>140046</c:v>
                </c:pt>
                <c:pt idx="3">
                  <c:v>163537</c:v>
                </c:pt>
                <c:pt idx="4">
                  <c:v>168027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777-417B-B5D7-B7263AD433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Slovenija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0869565217391327E-2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4154589371980721E-2"/>
                  <c:y val="-4.0860994939947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5362318840579712E-2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2077294685990338E-2"/>
                  <c:y val="2.918642495710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1739130434782608E-2"/>
                  <c:y val="3.2105067452815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2777-417B-B5D7-B7263AD4331F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160252</c:v>
                </c:pt>
                <c:pt idx="1">
                  <c:v>146934</c:v>
                </c:pt>
                <c:pt idx="2">
                  <c:v>148381</c:v>
                </c:pt>
                <c:pt idx="3">
                  <c:v>157181</c:v>
                </c:pt>
                <c:pt idx="4">
                  <c:v>162879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777-417B-B5D7-B7263AD4331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BiH federacija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2141451144382595E-17"/>
                  <c:y val="-1.7511854974263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777-417B-B5D7-B7263AD4331F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5512</c:v>
                </c:pt>
                <c:pt idx="1">
                  <c:v>4454</c:v>
                </c:pt>
                <c:pt idx="2">
                  <c:v>5241</c:v>
                </c:pt>
                <c:pt idx="3">
                  <c:v>5490</c:v>
                </c:pt>
                <c:pt idx="4">
                  <c:v>5654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777-417B-B5D7-B7263AD4331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Republika Srpska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5591787439613549E-2"/>
                  <c:y val="-1.0983977801770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9855072463768161E-2"/>
                  <c:y val="-2.6267782461394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9855072463768113E-2"/>
                  <c:y val="-2.3349139965684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9855072463768113E-2"/>
                  <c:y val="-2.9186424957105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9855072463768293E-2"/>
                  <c:y val="-3.2105067452815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777-417B-B5D7-B7263AD4331F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3797</c:v>
                </c:pt>
                <c:pt idx="1">
                  <c:v>3858</c:v>
                </c:pt>
                <c:pt idx="2">
                  <c:v>6916</c:v>
                </c:pt>
                <c:pt idx="3">
                  <c:v>7435</c:v>
                </c:pt>
                <c:pt idx="4">
                  <c:v>3702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2777-417B-B5D7-B7263AD4331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Crna Gora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4154589371980675E-3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985507246376857E-2"/>
                  <c:y val="-4.0860994939947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140096618357488E-2"/>
                  <c:y val="-3.5023709948526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985507246376812E-2"/>
                  <c:y val="-4.0860994939947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777-417B-B5D7-B7263AD4331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8985507246376989E-2"/>
                  <c:y val="-3.7942352444236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2777-417B-B5D7-B7263AD4331F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Sheet1!$G$2:$G$6</c:f>
              <c:numCache>
                <c:formatCode>General</c:formatCode>
                <c:ptCount val="5"/>
                <c:pt idx="0">
                  <c:v>16000</c:v>
                </c:pt>
                <c:pt idx="1">
                  <c:v>18787</c:v>
                </c:pt>
                <c:pt idx="2">
                  <c:v>20112</c:v>
                </c:pt>
                <c:pt idx="3">
                  <c:v>21033</c:v>
                </c:pt>
                <c:pt idx="4">
                  <c:v>22181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2777-417B-B5D7-B7263AD43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6832840"/>
        <c:axId val="296828920"/>
      </c:lineChart>
      <c:catAx>
        <c:axId val="296832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28920"/>
        <c:crosses val="autoZero"/>
        <c:auto val="1"/>
        <c:lblAlgn val="ctr"/>
        <c:lblOffset val="100"/>
        <c:noMultiLvlLbl val="0"/>
      </c:catAx>
      <c:valAx>
        <c:axId val="29682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32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553349309597172E-2"/>
          <c:y val="1.6030701361282439E-2"/>
          <c:w val="0.9417461675986154"/>
          <c:h val="0.8334231907519020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Srbija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5893719806763308E-2"/>
                  <c:y val="-8.7559274871315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5700483091787485E-2"/>
                  <c:y val="3.210506745281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2077294685990338E-2"/>
                  <c:y val="2.9186424957105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A66B-4CB8-94CD-A15BF6BDA781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0.00%</c:formatCode>
                <c:ptCount val="5"/>
                <c:pt idx="0">
                  <c:v>7.0000000000000001E-3</c:v>
                </c:pt>
                <c:pt idx="1">
                  <c:v>6.3E-3</c:v>
                </c:pt>
                <c:pt idx="2">
                  <c:v>7.4000000000000003E-3</c:v>
                </c:pt>
                <c:pt idx="3">
                  <c:v>6.4000000000000003E-3</c:v>
                </c:pt>
                <c:pt idx="4">
                  <c:v>7.4000000000000003E-3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66B-4CB8-94CD-A15BF6BDA78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Hrvatska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3478260869565216E-2"/>
                  <c:y val="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5700483091787485E-2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570048309178744E-2"/>
                  <c:y val="-2.9186424957105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A66B-4CB8-94CD-A15BF6BDA781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Sheet1!$C$2:$C$6</c:f>
              <c:numCache>
                <c:formatCode>0.00%</c:formatCode>
                <c:ptCount val="5"/>
                <c:pt idx="0">
                  <c:v>6.1000000000000004E-3</c:v>
                </c:pt>
                <c:pt idx="1">
                  <c:v>6.8999999999999999E-3</c:v>
                </c:pt>
                <c:pt idx="2">
                  <c:v>6.3E-3</c:v>
                </c:pt>
                <c:pt idx="3">
                  <c:v>9.1999999999999998E-3</c:v>
                </c:pt>
                <c:pt idx="4">
                  <c:v>8.8000000000000005E-3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66B-4CB8-94CD-A15BF6BDA78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Slovenija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077294685990361E-2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6231884057971457E-3"/>
                  <c:y val="-4.377963743565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2077294685990338E-3"/>
                  <c:y val="-3.5023709948526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623188405797013E-3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A66B-4CB8-94CD-A15BF6BDA781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Sheet1!$D$2:$D$6</c:f>
              <c:numCache>
                <c:formatCode>0.00%</c:formatCode>
                <c:ptCount val="5"/>
                <c:pt idx="0">
                  <c:v>1.6899999999999998E-2</c:v>
                </c:pt>
                <c:pt idx="1">
                  <c:v>1.54E-2</c:v>
                </c:pt>
                <c:pt idx="2">
                  <c:v>1.5699999999999999E-2</c:v>
                </c:pt>
                <c:pt idx="3">
                  <c:v>1.6400000000000001E-2</c:v>
                </c:pt>
                <c:pt idx="4">
                  <c:v>1.6799999999999999E-2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66B-4CB8-94CD-A15BF6BDA78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BiH Federacija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7101449275362341E-2"/>
                  <c:y val="-1.1674569982842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8115942028985553E-2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A66B-4CB8-94CD-A15BF6BDA781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4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Sheet1!$E$2:$E$6</c:f>
              <c:numCache>
                <c:formatCode>0.00%</c:formatCode>
                <c:ptCount val="5"/>
                <c:pt idx="0">
                  <c:v>4.5999999999999999E-3</c:v>
                </c:pt>
                <c:pt idx="1">
                  <c:v>3.3999999999999998E-3</c:v>
                </c:pt>
                <c:pt idx="2">
                  <c:v>3.8E-3</c:v>
                </c:pt>
                <c:pt idx="3">
                  <c:v>3.5999999999999999E-3</c:v>
                </c:pt>
                <c:pt idx="4">
                  <c:v>4.1999999999999997E-3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66B-4CB8-94CD-A15BF6BDA78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Republika Srpska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077294685990338E-3"/>
                  <c:y val="5.5454207418499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285024154589417E-2"/>
                  <c:y val="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4492753623188406E-2"/>
                  <c:y val="5.2535564922789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6231884057972784E-3"/>
                  <c:y val="2.0430497469973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A66B-4CB8-94CD-A15BF6BDA781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Sheet1!$F$2:$F$6</c:f>
              <c:numCache>
                <c:formatCode>0.00%</c:formatCode>
                <c:ptCount val="5"/>
                <c:pt idx="0">
                  <c:v>4.7999999999999996E-3</c:v>
                </c:pt>
                <c:pt idx="1">
                  <c:v>3.0999999999999999E-3</c:v>
                </c:pt>
                <c:pt idx="2">
                  <c:v>5.4000000000000003E-3</c:v>
                </c:pt>
                <c:pt idx="3">
                  <c:v>1.6E-2</c:v>
                </c:pt>
                <c:pt idx="4">
                  <c:v>1.11E-2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66B-4CB8-94CD-A15BF6BDA78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Crna Gora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231884057971236E-3"/>
                  <c:y val="-3.2105067452815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8309178743961793E-3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6231884057971015E-3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2077294685990338E-3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A66B-4CB8-94CD-A15BF6BDA78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2077294685990338E-3"/>
                  <c:y val="-3.502370994852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A66B-4CB8-94CD-A15BF6BDA781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Sheet1!$G$2:$G$6</c:f>
              <c:numCache>
                <c:formatCode>0.00%</c:formatCode>
                <c:ptCount val="5"/>
                <c:pt idx="0">
                  <c:v>1.0200000000000001E-2</c:v>
                </c:pt>
                <c:pt idx="1">
                  <c:v>1.0800000000000001E-2</c:v>
                </c:pt>
                <c:pt idx="2">
                  <c:v>1.1299999999999999E-2</c:v>
                </c:pt>
                <c:pt idx="3">
                  <c:v>1.15E-2</c:v>
                </c:pt>
                <c:pt idx="4">
                  <c:v>1.1299999999999999E-2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66B-4CB8-94CD-A15BF6BDA7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6829312"/>
        <c:axId val="296831272"/>
      </c:lineChart>
      <c:catAx>
        <c:axId val="29682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31272"/>
        <c:crosses val="autoZero"/>
        <c:auto val="1"/>
        <c:lblAlgn val="ctr"/>
        <c:lblOffset val="100"/>
        <c:noMultiLvlLbl val="0"/>
      </c:catAx>
      <c:valAx>
        <c:axId val="296831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2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9.1017250561071184E-2"/>
          <c:y val="0.92313858404012739"/>
          <c:w val="0.81796540378104909"/>
          <c:h val="7.394277346416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Slovenija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78.8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0A-4C00-8A73-95D9F42BD4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Hrvatska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39.21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0A-4C00-8A73-95D9F42BD40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Crna Gora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35.630000000000003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80A-4C00-8A73-95D9F42BD40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Srbija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11.07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80A-4C00-8A73-95D9F42BD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6826176"/>
        <c:axId val="296827744"/>
      </c:barChart>
      <c:catAx>
        <c:axId val="29682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27744"/>
        <c:crosses val="autoZero"/>
        <c:auto val="1"/>
        <c:lblAlgn val="ctr"/>
        <c:lblOffset val="100"/>
        <c:noMultiLvlLbl val="0"/>
      </c:catAx>
      <c:valAx>
        <c:axId val="29682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2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718437369241906E-2"/>
          <c:y val="0.21500007583874201"/>
          <c:w val="0.88738626421697286"/>
          <c:h val="0.602169103862017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Beograd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24117</c:v>
                </c:pt>
                <c:pt idx="1">
                  <c:v>24399</c:v>
                </c:pt>
                <c:pt idx="2">
                  <c:v>25321</c:v>
                </c:pt>
                <c:pt idx="3">
                  <c:v>30441</c:v>
                </c:pt>
                <c:pt idx="4">
                  <c:v>37045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454-47A1-93B1-CB1FD87193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Zagreb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8379629629629627E-2"/>
                  <c:y val="-5.9523809523809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454-47A1-93B1-CB1FD871933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694444444444403E-2"/>
                  <c:y val="-5.5555555555555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454-47A1-93B1-CB1FD871933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6064814814814899E-2"/>
                  <c:y val="-5.15873015873016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454-47A1-93B1-CB1FD871933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6064814814814732E-2"/>
                  <c:y val="-5.1587301587301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454-47A1-93B1-CB1FD871933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6064814814814815E-2"/>
                  <c:y val="-4.76190476190476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454-47A1-93B1-CB1FD8719330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58777</c:v>
                </c:pt>
                <c:pt idx="1">
                  <c:v>72434</c:v>
                </c:pt>
                <c:pt idx="2">
                  <c:v>80226</c:v>
                </c:pt>
                <c:pt idx="3">
                  <c:v>83282</c:v>
                </c:pt>
                <c:pt idx="4">
                  <c:v>79448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6454-47A1-93B1-CB1FD871933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Sarajevo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12675</c:v>
                </c:pt>
                <c:pt idx="1">
                  <c:v>13200</c:v>
                </c:pt>
                <c:pt idx="2">
                  <c:v>13877</c:v>
                </c:pt>
                <c:pt idx="3">
                  <c:v>15918</c:v>
                </c:pt>
                <c:pt idx="4">
                  <c:v>17760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6454-47A1-93B1-CB1FD871933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Ljubljana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049469359808284E-2"/>
                  <c:y val="-5.9523760277873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454-47A1-93B1-CB1FD871933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95526646125756E-2"/>
                  <c:y val="-7.1428604259195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454-47A1-93B1-CB1FD871933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2679162387310279E-2"/>
                  <c:y val="-6.16231145454571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454-47A1-93B1-CB1FD871933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116950055156149E-2"/>
                  <c:y val="-6.9329249991611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454-47A1-93B1-CB1FD871933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0364315873559283E-2"/>
                  <c:y val="-5.55555555555555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454-47A1-93B1-CB1FD8719330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23977</c:v>
                </c:pt>
                <c:pt idx="1">
                  <c:v>25095</c:v>
                </c:pt>
                <c:pt idx="2">
                  <c:v>27271</c:v>
                </c:pt>
                <c:pt idx="3">
                  <c:v>29890</c:v>
                </c:pt>
                <c:pt idx="4">
                  <c:v>40698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6454-47A1-93B1-CB1FD871933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Podgorica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3276</c:v>
                </c:pt>
                <c:pt idx="1">
                  <c:v>3952</c:v>
                </c:pt>
                <c:pt idx="2">
                  <c:v>4064</c:v>
                </c:pt>
                <c:pt idx="3">
                  <c:v>4278</c:v>
                </c:pt>
                <c:pt idx="4">
                  <c:v>4586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6454-47A1-93B1-CB1FD871933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6832056"/>
        <c:axId val="296832448"/>
      </c:lineChart>
      <c:catAx>
        <c:axId val="296832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32448"/>
        <c:crosses val="autoZero"/>
        <c:auto val="1"/>
        <c:lblAlgn val="ctr"/>
        <c:lblOffset val="100"/>
        <c:noMultiLvlLbl val="0"/>
      </c:catAx>
      <c:valAx>
        <c:axId val="296832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32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Beograd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4492753623188406E-2"/>
                  <c:y val="-1.4593212478552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4154589371981118E-3"/>
                  <c:y val="3.7942352444236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4.0860994939947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4492753623188406E-2"/>
                  <c:y val="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1.1674569982841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BFAC-4506-B2BD-31DF7839B7CA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0.00%</c:formatCode>
                <c:ptCount val="5"/>
                <c:pt idx="0">
                  <c:v>4.1399999999999999E-2</c:v>
                </c:pt>
                <c:pt idx="1">
                  <c:v>3.44E-2</c:v>
                </c:pt>
                <c:pt idx="2">
                  <c:v>3.5200000000000002E-2</c:v>
                </c:pt>
                <c:pt idx="3">
                  <c:v>3.6299999999999999E-2</c:v>
                </c:pt>
                <c:pt idx="4">
                  <c:v>4.1200000000000001E-2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FAC-4506-B2BD-31DF7839B7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Zagreb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4.5893719806763288E-2"/>
                  <c:y val="-1.1674569982842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864734299516908E-2"/>
                  <c:y val="-2.626778246139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5.8372849914210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BFAC-4506-B2BD-31DF7839B7CA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Sheet1!$C$2:$C$6</c:f>
              <c:numCache>
                <c:formatCode>0.00%</c:formatCode>
                <c:ptCount val="5"/>
                <c:pt idx="0">
                  <c:v>6.6600000000000006E-2</c:v>
                </c:pt>
                <c:pt idx="1">
                  <c:v>6.1600000000000002E-2</c:v>
                </c:pt>
                <c:pt idx="2">
                  <c:v>6.3399999999999998E-2</c:v>
                </c:pt>
                <c:pt idx="3">
                  <c:v>6.3E-2</c:v>
                </c:pt>
                <c:pt idx="4">
                  <c:v>5.7500000000000002E-2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FAC-4506-B2BD-31DF7839B7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Sarajevo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4154589371980675E-3"/>
                  <c:y val="2.918642495710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2.0430497469973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BFAC-4506-B2BD-31DF7839B7CA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Sheet1!$D$2:$D$6</c:f>
              <c:numCache>
                <c:formatCode>0.00%</c:formatCode>
                <c:ptCount val="5"/>
                <c:pt idx="0">
                  <c:v>3.7499999999999999E-2</c:v>
                </c:pt>
                <c:pt idx="1">
                  <c:v>3.9E-2</c:v>
                </c:pt>
                <c:pt idx="2">
                  <c:v>4.1000000000000002E-2</c:v>
                </c:pt>
                <c:pt idx="3">
                  <c:v>4.7E-2</c:v>
                </c:pt>
                <c:pt idx="4">
                  <c:v>5.2200000000000003E-2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FAC-4506-B2BD-31DF7839B7C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Ljubljana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2077294685990338E-2"/>
                  <c:y val="-7.0047419897052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BFAC-4506-B2BD-31DF7839B7CA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4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Sheet1!$E$2:$E$6</c:f>
              <c:numCache>
                <c:formatCode>0.00%</c:formatCode>
                <c:ptCount val="5"/>
                <c:pt idx="0">
                  <c:v>7.51E-2</c:v>
                </c:pt>
                <c:pt idx="1">
                  <c:v>9.2899999999999996E-2</c:v>
                </c:pt>
                <c:pt idx="2">
                  <c:v>0.1031</c:v>
                </c:pt>
                <c:pt idx="3">
                  <c:v>9.3200000000000005E-2</c:v>
                </c:pt>
                <c:pt idx="4">
                  <c:v>9.8799999999999999E-2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FAC-4506-B2BD-31DF7839B7C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Podgorica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2077294685990338E-3"/>
                  <c:y val="-5.8372849914210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4154589371980675E-3"/>
                  <c:y val="-2.3349139965684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BFAC-4506-B2BD-31DF7839B7CA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Sheet1!$F$2:$F$6</c:f>
              <c:numCache>
                <c:formatCode>0.00%</c:formatCode>
                <c:ptCount val="5"/>
                <c:pt idx="0">
                  <c:v>6.59E-2</c:v>
                </c:pt>
                <c:pt idx="1">
                  <c:v>7.7499999999999999E-2</c:v>
                </c:pt>
                <c:pt idx="2">
                  <c:v>7.3599999999999999E-2</c:v>
                </c:pt>
                <c:pt idx="3">
                  <c:v>7.4999999999999997E-2</c:v>
                </c:pt>
                <c:pt idx="4">
                  <c:v>7.4700000000000003E-2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FAC-4506-B2BD-31DF7839B7C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Skopje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5700483091787461E-2"/>
                  <c:y val="3.5023709948526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6231884057971457E-3"/>
                  <c:y val="2.6267782461394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869565217391304E-2"/>
                  <c:y val="4.377963743565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140096618357497E-2"/>
                  <c:y val="7.0047419897052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BFAC-4506-B2BD-31DF7839B7C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1.4593212478552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BFAC-4506-B2BD-31DF7839B7CA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Sheet1!$G$2:$G$6</c:f>
              <c:numCache>
                <c:formatCode>0.00%</c:formatCode>
                <c:ptCount val="5"/>
                <c:pt idx="0">
                  <c:v>5.8099999999999999E-2</c:v>
                </c:pt>
                <c:pt idx="1">
                  <c:v>5.2900000000000003E-2</c:v>
                </c:pt>
                <c:pt idx="2">
                  <c:v>6.1699999999999998E-2</c:v>
                </c:pt>
                <c:pt idx="3">
                  <c:v>6.5299999999999997E-2</c:v>
                </c:pt>
                <c:pt idx="4">
                  <c:v>7.0199999999999999E-2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FAC-4506-B2BD-31DF7839B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6828528"/>
        <c:axId val="298295576"/>
      </c:lineChart>
      <c:catAx>
        <c:axId val="29682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8295576"/>
        <c:crosses val="autoZero"/>
        <c:auto val="1"/>
        <c:lblAlgn val="ctr"/>
        <c:lblOffset val="100"/>
        <c:noMultiLvlLbl val="0"/>
      </c:catAx>
      <c:valAx>
        <c:axId val="298295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2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sz="1600"/>
              <a:t>KONKURS ZA FINANSIRANJE ILI SUFINANSIRANJE PROJEKATA IZ OBLASTI SAVREMENOG UMETNIČKOG STVARALAŠTVA 2019</a:t>
            </a:r>
            <a:endParaRPr lang="en-US" sz="16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3C8-4F29-87B0-A6F2DD4C8F9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3C8-4F29-87B0-A6F2DD4C8F9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Konkurs savremeno stvaralaštvo</c:v>
                </c:pt>
                <c:pt idx="1">
                  <c:v>Budžet Ministarstva za kulturu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3.95E-2</c:v>
                </c:pt>
                <c:pt idx="1">
                  <c:v>0.96050000000000002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3C8-4F29-87B0-A6F2DD4C8F9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2890087108676633E-2"/>
          <c:y val="0.85652642934196321"/>
          <c:w val="0.16223068583818326"/>
          <c:h val="9.8504873673339099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Ljubljana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145.5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43-480E-A3F3-E0C48E414D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Zagreb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99.02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43-480E-A3F3-E0C48E414D4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Sarajevo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31.83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43-480E-A3F3-E0C48E414D4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Beograd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26.96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F43-480E-A3F3-E0C48E414D4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Podgorica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24.67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F43-480E-A3F3-E0C48E414D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8291264"/>
        <c:axId val="298291656"/>
      </c:barChart>
      <c:catAx>
        <c:axId val="29829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8291656"/>
        <c:crosses val="autoZero"/>
        <c:auto val="1"/>
        <c:lblAlgn val="ctr"/>
        <c:lblOffset val="100"/>
        <c:noMultiLvlLbl val="0"/>
      </c:catAx>
      <c:valAx>
        <c:axId val="29829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829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Broj projekata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F3-4D28-9E35-A3EC556BD54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F3-4D28-9E35-A3EC556BD54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5F3-4D28-9E35-A3EC556BD54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5F3-4D28-9E35-A3EC556BD54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5F3-4D28-9E35-A3EC556BD54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5F3-4D28-9E35-A3EC556BD54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5F3-4D28-9E35-A3EC556BD54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5F3-4D28-9E35-A3EC556BD54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5F3-4D28-9E35-A3EC556BD54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B5F3-4D28-9E35-A3EC556BD54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B5F3-4D28-9E35-A3EC556BD540}"/>
              </c:ext>
            </c:extLst>
          </c:dPt>
          <c:dLbls>
            <c:dLbl>
              <c:idx val="0"/>
              <c:layout>
                <c:manualLayout>
                  <c:x val="-4.0425766486567989E-2"/>
                  <c:y val="0.2221513797286839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Delatnosti osoba sa invaliditetom</c:v>
                </c:pt>
                <c:pt idx="1">
                  <c:v>Knjizevnost </c:v>
                </c:pt>
                <c:pt idx="2">
                  <c:v>Kapitalna dela</c:v>
                </c:pt>
                <c:pt idx="3">
                  <c:v>Deca i mladi</c:v>
                </c:pt>
                <c:pt idx="4">
                  <c:v>Delatinosti nacionalnih manjina</c:v>
                </c:pt>
                <c:pt idx="5">
                  <c:v>Pozoriste</c:v>
                </c:pt>
                <c:pt idx="6">
                  <c:v>Periodicne publikacije</c:v>
                </c:pt>
                <c:pt idx="7">
                  <c:v>Film</c:v>
                </c:pt>
                <c:pt idx="8">
                  <c:v>Muzika</c:v>
                </c:pt>
                <c:pt idx="9">
                  <c:v>Vizuelne umetnosti</c:v>
                </c:pt>
                <c:pt idx="10">
                  <c:v>Ples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3.5200000000000002E-2</c:v>
                </c:pt>
                <c:pt idx="1">
                  <c:v>9.2200000000000004E-2</c:v>
                </c:pt>
                <c:pt idx="2">
                  <c:v>5.0999999999999997E-2</c:v>
                </c:pt>
                <c:pt idx="3">
                  <c:v>9.8299999999999998E-2</c:v>
                </c:pt>
                <c:pt idx="4">
                  <c:v>0.15409999999999999</c:v>
                </c:pt>
                <c:pt idx="5">
                  <c:v>8.5000000000000006E-2</c:v>
                </c:pt>
                <c:pt idx="6">
                  <c:v>7.3999999999999996E-2</c:v>
                </c:pt>
                <c:pt idx="7">
                  <c:v>0.1104</c:v>
                </c:pt>
                <c:pt idx="8">
                  <c:v>9.2200000000000004E-2</c:v>
                </c:pt>
                <c:pt idx="9">
                  <c:v>0.14810000000000001</c:v>
                </c:pt>
                <c:pt idx="10">
                  <c:v>5.9499999999999997E-2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B5F3-4D28-9E35-A3EC556BD54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Sredstva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C4-4B22-900E-79BECED9E3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AC4-4B22-900E-79BECED9E3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AC4-4B22-900E-79BECED9E3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AC4-4B22-900E-79BECED9E38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AC4-4B22-900E-79BECED9E3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AC4-4B22-900E-79BECED9E38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AC4-4B22-900E-79BECED9E38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AC4-4B22-900E-79BECED9E38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0AC4-4B22-900E-79BECED9E38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0AC4-4B22-900E-79BECED9E38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0AC4-4B22-900E-79BECED9E381}"/>
              </c:ext>
            </c:extLst>
          </c:dPt>
          <c:dLbls>
            <c:dLbl>
              <c:idx val="0"/>
              <c:layout>
                <c:manualLayout>
                  <c:x val="-1.2971278355923604E-2"/>
                  <c:y val="0.202271385847355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0435444543576726"/>
                  <c:y val="6.5325850050870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1611021428344385"/>
                  <c:y val="1.784288014093163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Delatnosti osoba sa invaliditetom</c:v>
                </c:pt>
                <c:pt idx="1">
                  <c:v>Knjizevnost </c:v>
                </c:pt>
                <c:pt idx="2">
                  <c:v>Kapitalna dela</c:v>
                </c:pt>
                <c:pt idx="3">
                  <c:v>Deca i mladi</c:v>
                </c:pt>
                <c:pt idx="4">
                  <c:v>Delatnosti nacionalnih manjina</c:v>
                </c:pt>
                <c:pt idx="5">
                  <c:v>Periodicne publikacije</c:v>
                </c:pt>
                <c:pt idx="6">
                  <c:v>Pozorište</c:v>
                </c:pt>
                <c:pt idx="7">
                  <c:v>Film</c:v>
                </c:pt>
                <c:pt idx="8">
                  <c:v>Muzika</c:v>
                </c:pt>
                <c:pt idx="9">
                  <c:v>Vizuelne umetnosti</c:v>
                </c:pt>
                <c:pt idx="10">
                  <c:v>Ples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1.8499999999999999E-2</c:v>
                </c:pt>
                <c:pt idx="1">
                  <c:v>4.0399999999999998E-2</c:v>
                </c:pt>
                <c:pt idx="2">
                  <c:v>4.2200000000000001E-2</c:v>
                </c:pt>
                <c:pt idx="3">
                  <c:v>5.74E-2</c:v>
                </c:pt>
                <c:pt idx="4">
                  <c:v>4.4499999999999998E-2</c:v>
                </c:pt>
                <c:pt idx="5">
                  <c:v>3.2000000000000001E-2</c:v>
                </c:pt>
                <c:pt idx="6">
                  <c:v>0.17199999999999999</c:v>
                </c:pt>
                <c:pt idx="7">
                  <c:v>0.2029</c:v>
                </c:pt>
                <c:pt idx="8">
                  <c:v>0.17710000000000001</c:v>
                </c:pt>
                <c:pt idx="9">
                  <c:v>0.1459</c:v>
                </c:pt>
                <c:pt idx="10">
                  <c:v>6.7199999999999996E-2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0AC4-4B22-900E-79BECED9E38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Broj projekata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576-403A-8AA7-267AF688A7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576-403A-8AA7-267AF688A7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576-403A-8AA7-267AF688A7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576-403A-8AA7-267AF688A7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576-403A-8AA7-267AF688A7B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576-403A-8AA7-267AF688A7B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576-403A-8AA7-267AF688A7B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576-403A-8AA7-267AF688A7B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9576-403A-8AA7-267AF688A7B0}"/>
              </c:ext>
            </c:extLst>
          </c:dPt>
          <c:dLbls>
            <c:dLbl>
              <c:idx val="1"/>
              <c:layout>
                <c:manualLayout>
                  <c:x val="-0.15421079769945267"/>
                  <c:y val="-0.2648812219903329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0465837793775429"/>
                  <c:y val="-0.1296033655163818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3078622690693337"/>
                  <c:y val="0.154594609565364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5107551143798509"/>
                  <c:y val="0.1057962664740261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7"/>
                <c:pt idx="0">
                  <c:v>Nevladine organizacije koje se bave kulturom </c:v>
                </c:pt>
                <c:pt idx="1">
                  <c:v>Strukovna udruženja umetnika </c:v>
                </c:pt>
                <c:pt idx="2">
                  <c:v>Kulturno-umetnička društva </c:v>
                </c:pt>
                <c:pt idx="3">
                  <c:v>Ostali </c:v>
                </c:pt>
                <c:pt idx="4">
                  <c:v>Kulturne ustanove </c:v>
                </c:pt>
                <c:pt idx="5">
                  <c:v>Naučno-istraživačke ustanove </c:v>
                </c:pt>
                <c:pt idx="6">
                  <c:v>Preduzeća (d.o.o, privatne galerije, izdavači,itd)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0.37990000000000002</c:v>
                </c:pt>
                <c:pt idx="1">
                  <c:v>6.6699999999999995E-2</c:v>
                </c:pt>
                <c:pt idx="2">
                  <c:v>2.18E-2</c:v>
                </c:pt>
                <c:pt idx="3">
                  <c:v>0.114</c:v>
                </c:pt>
                <c:pt idx="4">
                  <c:v>0.28760000000000002</c:v>
                </c:pt>
                <c:pt idx="5">
                  <c:v>2.9100000000000001E-2</c:v>
                </c:pt>
                <c:pt idx="6">
                  <c:v>0.1007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9576-403A-8AA7-267AF688A7B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Sredstva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8A5-448E-8541-893648034E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A5-448E-8541-893648034E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8A5-448E-8541-893648034E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8A5-448E-8541-893648034E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8A5-448E-8541-893648034E9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8A5-448E-8541-893648034E99}"/>
              </c:ext>
            </c:extLst>
          </c:dPt>
          <c:dLbls>
            <c:dLbl>
              <c:idx val="1"/>
              <c:layout>
                <c:manualLayout>
                  <c:x val="-0.15526647899582499"/>
                  <c:y val="-8.64491756491603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6842302095657732E-2"/>
                  <c:y val="0.125641897918100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Nevladine organizacije koje se bave kulturom </c:v>
                </c:pt>
                <c:pt idx="1">
                  <c:v>Strukovna udruženja umetnika </c:v>
                </c:pt>
                <c:pt idx="2">
                  <c:v>Preduzeća (d.o.o, privatne galerije, izdavači,itd)</c:v>
                </c:pt>
                <c:pt idx="3">
                  <c:v>Ostali </c:v>
                </c:pt>
                <c:pt idx="4">
                  <c:v>Kulturne ustanove </c:v>
                </c:pt>
                <c:pt idx="5">
                  <c:v>Naučnoistraživačke ustanove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0.28920000000000001</c:v>
                </c:pt>
                <c:pt idx="1">
                  <c:v>4.4999999999999998E-2</c:v>
                </c:pt>
                <c:pt idx="2">
                  <c:v>0.1479</c:v>
                </c:pt>
                <c:pt idx="3">
                  <c:v>7.0699999999999999E-2</c:v>
                </c:pt>
                <c:pt idx="4">
                  <c:v>0.36549999999999999</c:v>
                </c:pt>
                <c:pt idx="5">
                  <c:v>2.2700000000000001E-2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8A5-448E-8541-893648034E9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900111043811824"/>
          <c:y val="7.5202757502027581E-2"/>
          <c:w val="0.64706100985628545"/>
          <c:h val="0.81893946650829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PRIHVAĆENI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Delatnosti osoba sa invaliditetom</c:v>
                </c:pt>
                <c:pt idx="1">
                  <c:v>Književnost</c:v>
                </c:pt>
                <c:pt idx="2">
                  <c:v>Kapitalna dela</c:v>
                </c:pt>
                <c:pt idx="3">
                  <c:v>Deca i mladi</c:v>
                </c:pt>
                <c:pt idx="4">
                  <c:v>Delatnosti nacionalnih manjina</c:v>
                </c:pt>
                <c:pt idx="5">
                  <c:v>Pozorište</c:v>
                </c:pt>
                <c:pt idx="6">
                  <c:v>Periodične publikacije</c:v>
                </c:pt>
                <c:pt idx="7">
                  <c:v>Film</c:v>
                </c:pt>
                <c:pt idx="8">
                  <c:v>Muzika</c:v>
                </c:pt>
                <c:pt idx="9">
                  <c:v>Vizuelne</c:v>
                </c:pt>
                <c:pt idx="10">
                  <c:v>Ples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0.3412</c:v>
                </c:pt>
                <c:pt idx="1">
                  <c:v>0.4551</c:v>
                </c:pt>
                <c:pt idx="2">
                  <c:v>0.27629999999999999</c:v>
                </c:pt>
                <c:pt idx="3">
                  <c:v>0.2492</c:v>
                </c:pt>
                <c:pt idx="4">
                  <c:v>0.49030000000000001</c:v>
                </c:pt>
                <c:pt idx="5">
                  <c:v>0.2482</c:v>
                </c:pt>
                <c:pt idx="6">
                  <c:v>0.64890000000000003</c:v>
                </c:pt>
                <c:pt idx="7">
                  <c:v>0.54490000000000005</c:v>
                </c:pt>
                <c:pt idx="8">
                  <c:v>0.18629999999999999</c:v>
                </c:pt>
                <c:pt idx="9">
                  <c:v>0.26200000000000001</c:v>
                </c:pt>
                <c:pt idx="10">
                  <c:v>0.31209999999999999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B9-4B0D-85D4-07F62B045D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ODBIJENI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Delatnosti osoba sa invaliditetom</c:v>
                </c:pt>
                <c:pt idx="1">
                  <c:v>Književnost</c:v>
                </c:pt>
                <c:pt idx="2">
                  <c:v>Kapitalna dela</c:v>
                </c:pt>
                <c:pt idx="3">
                  <c:v>Deca i mladi</c:v>
                </c:pt>
                <c:pt idx="4">
                  <c:v>Delatnosti nacionalnih manjina</c:v>
                </c:pt>
                <c:pt idx="5">
                  <c:v>Pozorište</c:v>
                </c:pt>
                <c:pt idx="6">
                  <c:v>Periodične publikacije</c:v>
                </c:pt>
                <c:pt idx="7">
                  <c:v>Film</c:v>
                </c:pt>
                <c:pt idx="8">
                  <c:v>Muzika</c:v>
                </c:pt>
                <c:pt idx="9">
                  <c:v>Vizuelne</c:v>
                </c:pt>
                <c:pt idx="10">
                  <c:v>Ples</c:v>
                </c:pt>
              </c:strCache>
            </c:strRef>
          </c:cat>
          <c:val>
            <c:numRef>
              <c:f>Sheet1!$C$2:$C$12</c:f>
              <c:numCache>
                <c:formatCode>0.00%</c:formatCode>
                <c:ptCount val="11"/>
                <c:pt idx="0">
                  <c:v>0.65880000000000005</c:v>
                </c:pt>
                <c:pt idx="1">
                  <c:v>0.54490000000000005</c:v>
                </c:pt>
                <c:pt idx="2">
                  <c:v>0.72370000000000001</c:v>
                </c:pt>
                <c:pt idx="3">
                  <c:v>0.75080000000000002</c:v>
                </c:pt>
                <c:pt idx="4">
                  <c:v>0.50970000000000004</c:v>
                </c:pt>
                <c:pt idx="5">
                  <c:v>0.75180000000000002</c:v>
                </c:pt>
                <c:pt idx="6">
                  <c:v>0.35110000000000002</c:v>
                </c:pt>
                <c:pt idx="7">
                  <c:v>0.4551</c:v>
                </c:pt>
                <c:pt idx="8">
                  <c:v>0.81369999999999998</c:v>
                </c:pt>
                <c:pt idx="9">
                  <c:v>0.73799999999999999</c:v>
                </c:pt>
                <c:pt idx="10">
                  <c:v>0.68789999999999996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B9-4B0D-85D4-07F62B045D3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1554376"/>
        <c:axId val="251556336"/>
      </c:barChart>
      <c:catAx>
        <c:axId val="251554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556336"/>
        <c:crosses val="autoZero"/>
        <c:auto val="1"/>
        <c:lblAlgn val="ctr"/>
        <c:lblOffset val="100"/>
        <c:noMultiLvlLbl val="0"/>
      </c:catAx>
      <c:valAx>
        <c:axId val="251556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554376"/>
        <c:crosses val="autoZero"/>
        <c:crossBetween val="between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7226017703669393"/>
          <c:y val="0.93654568270207095"/>
          <c:w val="0.21554991924086411"/>
          <c:h val="3.9123417054619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09919715917863"/>
          <c:y val="7.5202757502027581E-2"/>
          <c:w val="0.49338483424866009"/>
          <c:h val="0.81893946650829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PRIHVAĆENI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OSTALI</c:v>
                </c:pt>
                <c:pt idx="1">
                  <c:v>NAUČNO-ISTRAŽIVAČKE USTANOVE</c:v>
                </c:pt>
                <c:pt idx="2">
                  <c:v>PREDUZEĆA I PREDUZETNICI</c:v>
                </c:pt>
                <c:pt idx="3">
                  <c:v>KULTURNO-UMETNIČKA DRUŠTVA</c:v>
                </c:pt>
                <c:pt idx="4">
                  <c:v>STRUKOVNA UDRUŽENJA UMETNIKA</c:v>
                </c:pt>
                <c:pt idx="5">
                  <c:v>KULTURNE USTANOVE</c:v>
                </c:pt>
                <c:pt idx="6">
                  <c:v>NEVLADINE ORGANIZACIJE KOJE SE BAVE KULTUROM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0.31543624161073824</c:v>
                </c:pt>
                <c:pt idx="1">
                  <c:v>0.46875</c:v>
                </c:pt>
                <c:pt idx="2">
                  <c:v>0.38655462184873951</c:v>
                </c:pt>
                <c:pt idx="3">
                  <c:v>0.24</c:v>
                </c:pt>
                <c:pt idx="4">
                  <c:v>0.30769230769230771</c:v>
                </c:pt>
                <c:pt idx="5">
                  <c:v>0.37400950871632327</c:v>
                </c:pt>
                <c:pt idx="6">
                  <c:v>0.28408091468777485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CE-4D1F-BEF7-563E711CC9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ODBIJENI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OSTALI</c:v>
                </c:pt>
                <c:pt idx="1">
                  <c:v>NAUČNO-ISTRAŽIVAČKE USTANOVE</c:v>
                </c:pt>
                <c:pt idx="2">
                  <c:v>PREDUZEĆA I PREDUZETNICI</c:v>
                </c:pt>
                <c:pt idx="3">
                  <c:v>KULTURNO-UMETNIČKA DRUŠTVA</c:v>
                </c:pt>
                <c:pt idx="4">
                  <c:v>STRUKOVNA UDRUŽENJA UMETNIKA</c:v>
                </c:pt>
                <c:pt idx="5">
                  <c:v>KULTURNE USTANOVE</c:v>
                </c:pt>
                <c:pt idx="6">
                  <c:v>NEVLADINE ORGANIZACIJE KOJE SE BAVE KULTUROM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>
                  <c:v>0.68456375838926176</c:v>
                </c:pt>
                <c:pt idx="1">
                  <c:v>0.53125</c:v>
                </c:pt>
                <c:pt idx="2">
                  <c:v>0.61344537815126055</c:v>
                </c:pt>
                <c:pt idx="3">
                  <c:v>0.76</c:v>
                </c:pt>
                <c:pt idx="4">
                  <c:v>0.69230769230769229</c:v>
                </c:pt>
                <c:pt idx="5">
                  <c:v>0.62599049128367668</c:v>
                </c:pt>
                <c:pt idx="6">
                  <c:v>0.71591908531222515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8CE-4D1F-BEF7-563E711CC95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1249488"/>
        <c:axId val="251253800"/>
      </c:barChart>
      <c:catAx>
        <c:axId val="251249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253800"/>
        <c:crosses val="autoZero"/>
        <c:auto val="1"/>
        <c:lblAlgn val="ctr"/>
        <c:lblOffset val="100"/>
        <c:noMultiLvlLbl val="0"/>
      </c:catAx>
      <c:valAx>
        <c:axId val="251253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249488"/>
        <c:crosses val="autoZero"/>
        <c:crossBetween val="between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049548953439643"/>
          <c:y val="0.93451810768179522"/>
          <c:w val="0.24175402707014565"/>
          <c:h val="3.9123417054619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3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4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6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4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8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5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3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2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7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9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49DF-84A4-48AB-8F5E-A31DA5EFED04}" type="datetimeFigureOut">
              <a:rPr lang="en-US" smtClean="0"/>
              <a:t>14-May-19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28812-9D46-4986-AC3B-B330FDF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5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hzOELE2Xug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udruzenjezazastitumladih/videos/1025079450903733/?v=1025079450903733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5016" y="4069466"/>
            <a:ext cx="9144000" cy="2024063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ANALIZA REZULTATA KONKURSA MINISTARSTVA KULTURE I INFORMISANJA U OBLASTI SAVREMENOG STVARALAŠTVA (201</a:t>
            </a:r>
            <a:r>
              <a:rPr lang="sr-Latn-RS" dirty="0">
                <a:latin typeface="Corbel Light" panose="020B0303020204020204" pitchFamily="34" charset="0"/>
              </a:rPr>
              <a:t>9</a:t>
            </a:r>
            <a:r>
              <a:rPr lang="sr-Latn-RS" dirty="0" smtClean="0">
                <a:latin typeface="Corbel Light" panose="020B0303020204020204" pitchFamily="34" charset="0"/>
              </a:rPr>
              <a:t>)</a:t>
            </a:r>
            <a:endParaRPr lang="en-US" dirty="0">
              <a:latin typeface="Corbel Light" panose="020B03030202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46" y="204283"/>
            <a:ext cx="2882540" cy="17015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171" y="204283"/>
            <a:ext cx="3752350" cy="152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59034326"/>
              </p:ext>
            </p:extLst>
          </p:nvPr>
        </p:nvGraphicFramePr>
        <p:xfrm>
          <a:off x="4838700" y="-701842"/>
          <a:ext cx="7353300" cy="784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6726" y="228600"/>
            <a:ext cx="45479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dirty="0" smtClean="0">
                <a:latin typeface="Corbel Light" panose="020B0303020204020204" pitchFamily="34" charset="0"/>
              </a:rPr>
              <a:t>ODOBRENA SREDSTVA PREMA TIPU ORGANIZACIJE</a:t>
            </a:r>
            <a:endParaRPr lang="en-US" sz="3600" dirty="0">
              <a:latin typeface="Corbel Light" panose="020B0303020204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459392"/>
              </p:ext>
            </p:extLst>
          </p:nvPr>
        </p:nvGraphicFramePr>
        <p:xfrm>
          <a:off x="455684" y="3260820"/>
          <a:ext cx="3325495" cy="3139694"/>
        </p:xfrm>
        <a:graphic>
          <a:graphicData uri="http://schemas.openxmlformats.org/drawingml/2006/table">
            <a:tbl>
              <a:tblPr firstRow="1" firstCol="1" bandRow="1"/>
              <a:tblGrid>
                <a:gridCol w="1887220">
                  <a:extLst>
                    <a:ext uri="{9D8B030D-6E8A-4147-A177-3AD203B41FA5}">
                      <a16:colId xmlns:a16="http://schemas.microsoft.com/office/drawing/2014/main" xmlns="" val="3997711307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xmlns="" val="3358980895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KULTURNE USTANOVE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141,173,000.00 RSD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7297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NEVLADINE ORGANIZACIJE KOJE SE BAVE KULTUROM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112,394,000.00 RSD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8552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PREDUZEĆA I PREDUZETNICI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56,340,000.00 RSD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4753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STRUKOVNA UDRUŽENJA UMETNIKA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20,815,000.00 RSD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3279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NAUČNO-ISTRAŽIVAČKE USTANOVE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8,500,000.00 RSD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88492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KULTURNO-UMETNIČKA DRUŠTVA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5,360,000.00 RSD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6081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OSTALI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27,652,000.00 RSD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9071175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372,234,000.00 RSD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2048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08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orbel Light" panose="020B0303020204020204" pitchFamily="34" charset="0"/>
              </a:rPr>
              <a:t>ODNOS BROJA PODRŽANIH I ODBIJENIH PROJEKATA PREMA OBLASTIMA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690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Corbel Light" panose="020B0303020204020204" pitchFamily="34" charset="0"/>
              </a:rPr>
              <a:t>ODNOS BROJA PODRŽANIH I ODBIJENIH PROJEKATA PREMA TIPU ORGANIZACIJE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4135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679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DEO BUDŽETA MINISTARSTVA ZA KULTURU KOJI DOBIJA CIVILNI SEKTOR U KULTURI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917409"/>
              </p:ext>
            </p:extLst>
          </p:nvPr>
        </p:nvGraphicFramePr>
        <p:xfrm>
          <a:off x="2185119" y="1825625"/>
          <a:ext cx="7821762" cy="4351338"/>
        </p:xfrm>
        <a:graphic>
          <a:graphicData uri="http://schemas.openxmlformats.org/drawingml/2006/table">
            <a:tbl>
              <a:tblPr firstRow="1" firstCol="1" bandRow="1"/>
              <a:tblGrid>
                <a:gridCol w="1585692">
                  <a:extLst>
                    <a:ext uri="{9D8B030D-6E8A-4147-A177-3AD203B41FA5}">
                      <a16:colId xmlns:a16="http://schemas.microsoft.com/office/drawing/2014/main" xmlns="" val="2265696090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25903634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xmlns="" val="2193220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xmlns="" val="671091839"/>
                    </a:ext>
                  </a:extLst>
                </a:gridCol>
                <a:gridCol w="1210492">
                  <a:extLst>
                    <a:ext uri="{9D8B030D-6E8A-4147-A177-3AD203B41FA5}">
                      <a16:colId xmlns:a16="http://schemas.microsoft.com/office/drawing/2014/main" xmlns="" val="2328768326"/>
                    </a:ext>
                  </a:extLst>
                </a:gridCol>
                <a:gridCol w="1263475">
                  <a:extLst>
                    <a:ext uri="{9D8B030D-6E8A-4147-A177-3AD203B41FA5}">
                      <a16:colId xmlns:a16="http://schemas.microsoft.com/office/drawing/2014/main" xmlns="" val="150653253"/>
                    </a:ext>
                  </a:extLst>
                </a:gridCol>
              </a:tblGrid>
              <a:tr h="6095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 evrima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2019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5215057"/>
                  </a:ext>
                </a:extLst>
              </a:tr>
              <a:tr h="7459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Ukupan budžet Ministarstva za kulturu </a:t>
                      </a: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62.157.000 €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(100%)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53,153.00 € (100%)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63,826,000 €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(100%)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62,975,000 €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(100%)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79.565.000 €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(100%)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1512841"/>
                  </a:ext>
                </a:extLst>
              </a:tr>
              <a:tr h="7876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Ukupno konkurs sa za savremeno stvaralaštvo  </a:t>
                      </a: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sr-Latn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sr-Cyrl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478</a:t>
                      </a:r>
                      <a:r>
                        <a:rPr lang="sr-Latn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sr-Cyrl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000 € </a:t>
                      </a:r>
                      <a:r>
                        <a:rPr lang="sr-Latn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(3.95%)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sr-Latn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sr-Cyrl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790</a:t>
                      </a:r>
                      <a:r>
                        <a:rPr lang="sr-Latn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sr-Cyrl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500 € </a:t>
                      </a:r>
                      <a:r>
                        <a:rPr lang="sr-Latn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(4.97%)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sr-Latn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sr-Cyrl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735</a:t>
                      </a:r>
                      <a:r>
                        <a:rPr lang="sr-Latn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sr-Cyrl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500 €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(4.09%)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3,087,000 €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(4.86%)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3.145.000 €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(3.95%)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0630658"/>
                  </a:ext>
                </a:extLst>
              </a:tr>
              <a:tr h="12257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Ukupno sredstava dodeljeno projektima NVO koje sa bave kulturom </a:t>
                      </a:r>
                      <a:endParaRPr lang="en-U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764.500 €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(1,21%)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877.500 €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(1,56%)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581.500 €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(-296.00 €) (0.87%)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871.000 € (+289.500 €)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(1,37%)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950.000 </a:t>
                      </a:r>
                      <a:r>
                        <a:rPr lang="sr-Cyrl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  <a:r>
                        <a:rPr lang="sr-Latn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(+79.000 €)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(1.19%)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7368344"/>
                  </a:ext>
                </a:extLst>
              </a:tr>
              <a:tr h="9824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Ukupno sredstava dodeljeno projektima članica NKSS </a:t>
                      </a:r>
                      <a:endParaRPr lang="en-U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189.000 €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(0,30%)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228.000 € (0,41%)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145.000 € (-83.000 €) (0,21%)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148.500 € (+3.500 €)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Cyrl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(0,23%)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81" marR="65181" marT="905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130.000 </a:t>
                      </a:r>
                      <a:r>
                        <a:rPr lang="sr-Cyrl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(-18.500 €)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r-Latn-RS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(0.16%)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3820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20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171"/>
          </a:xfrm>
        </p:spPr>
        <p:txBody>
          <a:bodyPr/>
          <a:lstStyle/>
          <a:p>
            <a:pPr algn="ctr"/>
            <a:r>
              <a:rPr lang="sr-Latn-RS" dirty="0" smtClean="0">
                <a:latin typeface="Corbel Light" panose="020B0303020204020204" pitchFamily="34" charset="0"/>
              </a:rPr>
              <a:t>NKSS PROJEKTI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65658226"/>
              </p:ext>
            </p:extLst>
          </p:nvPr>
        </p:nvGraphicFramePr>
        <p:xfrm>
          <a:off x="6376737" y="1636295"/>
          <a:ext cx="5815263" cy="5221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25663473"/>
              </p:ext>
            </p:extLst>
          </p:nvPr>
        </p:nvGraphicFramePr>
        <p:xfrm>
          <a:off x="3379041" y="1925053"/>
          <a:ext cx="4104601" cy="4932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04524703"/>
              </p:ext>
            </p:extLst>
          </p:nvPr>
        </p:nvGraphicFramePr>
        <p:xfrm>
          <a:off x="0" y="2038420"/>
          <a:ext cx="3814354" cy="457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920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618"/>
          </a:xfrm>
        </p:spPr>
        <p:txBody>
          <a:bodyPr/>
          <a:lstStyle/>
          <a:p>
            <a:r>
              <a:rPr lang="sr-Latn-RS" dirty="0" smtClean="0">
                <a:latin typeface="Corbel Light" panose="020B0303020204020204" pitchFamily="34" charset="0"/>
              </a:rPr>
              <a:t>PROJEKTI „SUMNJIVIH“ ORGANIZACIJA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97706619"/>
              </p:ext>
            </p:extLst>
          </p:nvPr>
        </p:nvGraphicFramePr>
        <p:xfrm>
          <a:off x="1170078" y="1690688"/>
          <a:ext cx="3808095" cy="4436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56199197"/>
              </p:ext>
            </p:extLst>
          </p:nvPr>
        </p:nvGraphicFramePr>
        <p:xfrm>
          <a:off x="4716380" y="1645004"/>
          <a:ext cx="3753852" cy="4708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78834" y="1645004"/>
            <a:ext cx="229906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rbel Light" panose="020B0303020204020204" pitchFamily="34" charset="0"/>
              </a:rPr>
              <a:t>Pod </a:t>
            </a:r>
            <a:r>
              <a:rPr lang="en-US" sz="2000" dirty="0" err="1">
                <a:latin typeface="Corbel Light" panose="020B0303020204020204" pitchFamily="34" charset="0"/>
              </a:rPr>
              <a:t>ovim</a:t>
            </a:r>
            <a:r>
              <a:rPr lang="en-US" sz="2000" dirty="0">
                <a:latin typeface="Corbel Light" panose="020B0303020204020204" pitchFamily="34" charset="0"/>
              </a:rPr>
              <a:t> "</a:t>
            </a:r>
            <a:r>
              <a:rPr lang="en-US" sz="2000" dirty="0" err="1">
                <a:latin typeface="Corbel Light" panose="020B0303020204020204" pitchFamily="34" charset="0"/>
              </a:rPr>
              <a:t>sumnjive</a:t>
            </a:r>
            <a:r>
              <a:rPr lang="en-US" sz="2000" dirty="0">
                <a:latin typeface="Corbel Light" panose="020B0303020204020204" pitchFamily="34" charset="0"/>
              </a:rPr>
              <a:t>" </a:t>
            </a:r>
            <a:r>
              <a:rPr lang="en-US" sz="2000" dirty="0" err="1">
                <a:latin typeface="Corbel Light" panose="020B0303020204020204" pitchFamily="34" charset="0"/>
              </a:rPr>
              <a:t>mislimo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na</a:t>
            </a:r>
            <a:r>
              <a:rPr lang="en-US" sz="2000" dirty="0">
                <a:latin typeface="Corbel Light" panose="020B0303020204020204" pitchFamily="34" charset="0"/>
              </a:rPr>
              <a:t> a) </a:t>
            </a:r>
            <a:r>
              <a:rPr lang="en-US" sz="2000" dirty="0" err="1">
                <a:latin typeface="Corbel Light" panose="020B0303020204020204" pitchFamily="34" charset="0"/>
              </a:rPr>
              <a:t>organizacije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koje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nisu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registrovane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za</a:t>
            </a:r>
            <a:r>
              <a:rPr lang="en-US" sz="2000" dirty="0">
                <a:latin typeface="Corbel Light" panose="020B0303020204020204" pitchFamily="34" charset="0"/>
              </a:rPr>
              <a:t> oblast </a:t>
            </a:r>
            <a:r>
              <a:rPr lang="en-US" sz="2000" dirty="0" err="1">
                <a:latin typeface="Corbel Light" panose="020B0303020204020204" pitchFamily="34" charset="0"/>
              </a:rPr>
              <a:t>kulture</a:t>
            </a:r>
            <a:r>
              <a:rPr lang="en-US" sz="2000" dirty="0">
                <a:latin typeface="Corbel Light" panose="020B0303020204020204" pitchFamily="34" charset="0"/>
              </a:rPr>
              <a:t>; b) </a:t>
            </a:r>
            <a:r>
              <a:rPr lang="en-US" sz="2000" dirty="0" err="1">
                <a:latin typeface="Corbel Light" panose="020B0303020204020204" pitchFamily="34" charset="0"/>
              </a:rPr>
              <a:t>koje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su</a:t>
            </a:r>
            <a:r>
              <a:rPr lang="en-US" sz="2000" dirty="0">
                <a:latin typeface="Corbel Light" panose="020B0303020204020204" pitchFamily="34" charset="0"/>
              </a:rPr>
              <a:t> se </a:t>
            </a:r>
            <a:r>
              <a:rPr lang="en-US" sz="2000" dirty="0" err="1">
                <a:latin typeface="Corbel Light" panose="020B0303020204020204" pitchFamily="34" charset="0"/>
              </a:rPr>
              <a:t>registrovale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neposredno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pred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konkurs</a:t>
            </a:r>
            <a:r>
              <a:rPr lang="en-US" sz="2000" dirty="0">
                <a:latin typeface="Corbel Light" panose="020B0303020204020204" pitchFamily="34" charset="0"/>
              </a:rPr>
              <a:t>; </a:t>
            </a:r>
            <a:r>
              <a:rPr lang="en-US" sz="2000" dirty="0" err="1">
                <a:latin typeface="Corbel Light" panose="020B0303020204020204" pitchFamily="34" charset="0"/>
              </a:rPr>
              <a:t>ili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sr-Latn-RS" sz="2000" dirty="0" smtClean="0">
                <a:latin typeface="Corbel Light" panose="020B0303020204020204" pitchFamily="34" charset="0"/>
              </a:rPr>
              <a:t>c</a:t>
            </a:r>
            <a:r>
              <a:rPr lang="en-US" sz="2000" dirty="0" smtClean="0">
                <a:latin typeface="Corbel Light" panose="020B0303020204020204" pitchFamily="34" charset="0"/>
              </a:rPr>
              <a:t>) </a:t>
            </a:r>
            <a:r>
              <a:rPr lang="en-US" sz="2000" dirty="0" err="1">
                <a:latin typeface="Corbel Light" panose="020B0303020204020204" pitchFamily="34" charset="0"/>
              </a:rPr>
              <a:t>koje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su</a:t>
            </a:r>
            <a:r>
              <a:rPr lang="en-US" sz="2000" dirty="0">
                <a:latin typeface="Corbel Light" panose="020B0303020204020204" pitchFamily="34" charset="0"/>
              </a:rPr>
              <a:t> se </a:t>
            </a:r>
            <a:r>
              <a:rPr lang="en-US" sz="2000" dirty="0" err="1">
                <a:latin typeface="Corbel Light" panose="020B0303020204020204" pitchFamily="34" charset="0"/>
              </a:rPr>
              <a:t>neposredno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pred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konkurs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preregistrovane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tako</a:t>
            </a:r>
            <a:r>
              <a:rPr lang="en-US" sz="2000" dirty="0">
                <a:latin typeface="Corbel Light" panose="020B0303020204020204" pitchFamily="34" charset="0"/>
              </a:rPr>
              <a:t> da </a:t>
            </a:r>
            <a:r>
              <a:rPr lang="en-US" sz="2000" dirty="0" err="1">
                <a:latin typeface="Corbel Light" panose="020B0303020204020204" pitchFamily="34" charset="0"/>
              </a:rPr>
              <a:t>im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kultura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postane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osnovna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delatnost</a:t>
            </a:r>
            <a:endParaRPr lang="en-US" sz="2000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0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PROJEKTI „SUMNJIVH“ ORGANIZACIJA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Organizacija „Mladi za Srbiju“ registrovana je 8. marta 2019. godine, kada je konkurs već uveliko bio u toku.</a:t>
            </a:r>
          </a:p>
          <a:p>
            <a:r>
              <a:rPr lang="sr-Latn-RS" dirty="0"/>
              <a:t>Udruženje je registrovano za </a:t>
            </a:r>
            <a:r>
              <a:rPr lang="en-US" dirty="0" err="1"/>
              <a:t>kulturu</a:t>
            </a:r>
            <a:r>
              <a:rPr lang="en-US" dirty="0"/>
              <a:t>, sport, </a:t>
            </a:r>
            <a:r>
              <a:rPr lang="en-US" dirty="0" err="1"/>
              <a:t>turizam</a:t>
            </a:r>
            <a:r>
              <a:rPr lang="en-US" dirty="0"/>
              <a:t>, </a:t>
            </a:r>
            <a:r>
              <a:rPr lang="en-US" dirty="0" err="1"/>
              <a:t>poljoprivredu</a:t>
            </a:r>
            <a:r>
              <a:rPr lang="en-US" dirty="0"/>
              <a:t>, </a:t>
            </a:r>
            <a:r>
              <a:rPr lang="en-US" dirty="0" err="1"/>
              <a:t>ekologiju</a:t>
            </a:r>
            <a:r>
              <a:rPr lang="en-US" dirty="0"/>
              <a:t>, </a:t>
            </a:r>
            <a:r>
              <a:rPr lang="en-US" dirty="0" err="1"/>
              <a:t>ljudska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socijalne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, </a:t>
            </a:r>
            <a:r>
              <a:rPr lang="en-US" dirty="0" err="1"/>
              <a:t>preduzetništv</a:t>
            </a:r>
            <a:r>
              <a:rPr lang="sr-Latn-RS" dirty="0"/>
              <a:t>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delatnosti</a:t>
            </a:r>
            <a:r>
              <a:rPr lang="en-US" dirty="0"/>
              <a:t>.</a:t>
            </a:r>
            <a:endParaRPr lang="sr-Latn-RS" dirty="0"/>
          </a:p>
          <a:p>
            <a:r>
              <a:rPr lang="sr-Latn-RS" dirty="0" smtClean="0"/>
              <a:t>Na konkursu za savremeno umetničko stvaralaštvo, podržan je njihov projekat  </a:t>
            </a:r>
            <a:r>
              <a:rPr lang="ru-RU" dirty="0" smtClean="0"/>
              <a:t>„</a:t>
            </a:r>
            <a:r>
              <a:rPr lang="sr-Latn-RS" dirty="0" smtClean="0"/>
              <a:t>Ambasadori dobre volje i kulture“ – besplatna škola folklora za osnovce.</a:t>
            </a:r>
          </a:p>
          <a:p>
            <a:r>
              <a:rPr lang="pl-PL" dirty="0"/>
              <a:t>Od </a:t>
            </a:r>
            <a:r>
              <a:rPr lang="pl-PL" dirty="0" smtClean="0"/>
              <a:t>25.000.000 </a:t>
            </a:r>
            <a:r>
              <a:rPr lang="pl-PL" dirty="0"/>
              <a:t>dinara, za folklor je dato </a:t>
            </a:r>
            <a:r>
              <a:rPr lang="pl-PL" dirty="0" smtClean="0"/>
              <a:t>7.810.000 </a:t>
            </a:r>
            <a:r>
              <a:rPr lang="pl-PL" dirty="0"/>
              <a:t>dinara </a:t>
            </a:r>
            <a:r>
              <a:rPr lang="pl-PL" dirty="0" err="1"/>
              <a:t>ili</a:t>
            </a:r>
            <a:r>
              <a:rPr lang="pl-PL" dirty="0"/>
              <a:t> </a:t>
            </a:r>
            <a:r>
              <a:rPr lang="pl-PL" dirty="0" smtClean="0"/>
              <a:t>31%.</a:t>
            </a:r>
            <a:endParaRPr lang="pl-PL" dirty="0"/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74556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ISTRAŽIVAČKI PROJEKTI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Centar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empirijske</a:t>
            </a:r>
            <a:r>
              <a:rPr lang="en-US" dirty="0"/>
              <a:t> </a:t>
            </a:r>
            <a:r>
              <a:rPr lang="en-US" dirty="0" err="1"/>
              <a:t>studije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</a:t>
            </a:r>
            <a:r>
              <a:rPr lang="en-US" dirty="0" err="1"/>
              <a:t>jugoistočne</a:t>
            </a:r>
            <a:r>
              <a:rPr lang="en-US" dirty="0"/>
              <a:t> </a:t>
            </a:r>
            <a:r>
              <a:rPr lang="en-US" dirty="0" err="1"/>
              <a:t>Evrope</a:t>
            </a:r>
            <a:r>
              <a:rPr lang="en-US" dirty="0"/>
              <a:t>: </a:t>
            </a:r>
            <a:r>
              <a:rPr lang="en-US" dirty="0" err="1"/>
              <a:t>Ratovi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simboličkim</a:t>
            </a:r>
            <a:r>
              <a:rPr lang="en-US" dirty="0"/>
              <a:t> </a:t>
            </a:r>
            <a:r>
              <a:rPr lang="en-US" dirty="0" err="1"/>
              <a:t>granicama</a:t>
            </a:r>
            <a:r>
              <a:rPr lang="en-US" dirty="0"/>
              <a:t> - </a:t>
            </a:r>
            <a:r>
              <a:rPr lang="en-US" dirty="0" err="1"/>
              <a:t>sporovi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ukusa</a:t>
            </a:r>
            <a:r>
              <a:rPr lang="en-US" dirty="0"/>
              <a:t> u </a:t>
            </a:r>
            <a:r>
              <a:rPr lang="en-US" dirty="0" err="1"/>
              <a:t>Srbiji</a:t>
            </a:r>
            <a:endParaRPr lang="en-US" dirty="0"/>
          </a:p>
          <a:p>
            <a:r>
              <a:rPr lang="sr-Latn-RS" dirty="0" smtClean="0"/>
              <a:t>Obrazloženje: </a:t>
            </a:r>
            <a:r>
              <a:rPr lang="en-US" dirty="0" smtClean="0"/>
              <a:t>“S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budžetskoj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 481, </a:t>
            </a:r>
            <a:r>
              <a:rPr lang="ru-RU" dirty="0"/>
              <a:t>К</a:t>
            </a:r>
            <a:r>
              <a:rPr lang="en-US" dirty="0" err="1"/>
              <a:t>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muziku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podrži</a:t>
            </a:r>
            <a:r>
              <a:rPr lang="en-US" dirty="0"/>
              <a:t> </a:t>
            </a:r>
            <a:r>
              <a:rPr lang="en-US" dirty="0" err="1"/>
              <a:t>sociološka</a:t>
            </a:r>
            <a:r>
              <a:rPr lang="en-US" dirty="0"/>
              <a:t> </a:t>
            </a:r>
            <a:r>
              <a:rPr lang="en-US" dirty="0" err="1" smtClean="0"/>
              <a:t>istraživanja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usmerena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muziku</a:t>
            </a:r>
            <a:r>
              <a:rPr lang="en-US" dirty="0"/>
              <a:t>. </a:t>
            </a:r>
            <a:r>
              <a:rPr lang="en-US" dirty="0" err="1"/>
              <a:t>Prioritet</a:t>
            </a:r>
            <a:r>
              <a:rPr lang="en-US" dirty="0"/>
              <a:t> je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savremenom</a:t>
            </a:r>
            <a:r>
              <a:rPr lang="en-US" dirty="0"/>
              <a:t> </a:t>
            </a:r>
            <a:r>
              <a:rPr lang="en-US" dirty="0" err="1"/>
              <a:t>stvaralaštvu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izvođaštvu</a:t>
            </a:r>
            <a:r>
              <a:rPr lang="en-US" dirty="0" smtClean="0"/>
              <a:t>”</a:t>
            </a:r>
            <a:r>
              <a:rPr lang="ru-RU" dirty="0" smtClean="0"/>
              <a:t>.</a:t>
            </a:r>
            <a:endParaRPr lang="sr-Latn-RS" dirty="0" smtClean="0"/>
          </a:p>
          <a:p>
            <a:r>
              <a:rPr lang="en-US" dirty="0" smtClean="0"/>
              <a:t>Od 824 </a:t>
            </a:r>
            <a:r>
              <a:rPr lang="en-US" dirty="0" err="1" smtClean="0"/>
              <a:t>podr</a:t>
            </a:r>
            <a:r>
              <a:rPr lang="sr-Latn-RS" dirty="0" err="1" smtClean="0"/>
              <a:t>žana</a:t>
            </a:r>
            <a:r>
              <a:rPr lang="sr-Latn-RS" dirty="0" smtClean="0"/>
              <a:t> projekta pronašli smo samo jedan naučno istraživački projekat. </a:t>
            </a:r>
          </a:p>
          <a:p>
            <a:r>
              <a:rPr lang="sr-Latn-RS" dirty="0" smtClean="0"/>
              <a:t>Ranije je postojao zasebni, iako mali, konkurs za istraživačke projekte u oblasti kulture, dobro bi bilo da se on ponovo ustanovi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42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Corbel Light" panose="020B0303020204020204" pitchFamily="34" charset="0"/>
              </a:rPr>
              <a:t>BUDŽETSKA LINIJA</a:t>
            </a:r>
            <a:r>
              <a:rPr lang="sr-Cyrl-RS" dirty="0" smtClean="0">
                <a:latin typeface="Corbel Light" panose="020B0303020204020204" pitchFamily="34" charset="0"/>
              </a:rPr>
              <a:t> 481</a:t>
            </a:r>
            <a:endParaRPr lang="en-US" dirty="0">
              <a:latin typeface="Corbel Light" panose="020B0303020204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9182" y="2144686"/>
            <a:ext cx="11053636" cy="23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6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5016" y="3660163"/>
            <a:ext cx="9144000" cy="2024063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ANALIZA REZULTATA KONKURSA SEKRETARIJATA ZA KULTURU GRADA BEOGRADA (201</a:t>
            </a:r>
            <a:r>
              <a:rPr lang="sr-Latn-RS" dirty="0">
                <a:latin typeface="Corbel Light" panose="020B0303020204020204" pitchFamily="34" charset="0"/>
              </a:rPr>
              <a:t>9</a:t>
            </a:r>
            <a:r>
              <a:rPr lang="sr-Latn-RS" dirty="0" smtClean="0">
                <a:latin typeface="Corbel Light" panose="020B0303020204020204" pitchFamily="34" charset="0"/>
              </a:rPr>
              <a:t>)</a:t>
            </a:r>
            <a:endParaRPr lang="en-US" dirty="0">
              <a:latin typeface="Corbel Light" panose="020B03030202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46" y="204283"/>
            <a:ext cx="2882540" cy="17015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171" y="204283"/>
            <a:ext cx="3752350" cy="152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8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9973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ANALIZA KONKURSA MINISTARSTVA KULTURE ZA SAVREMENO STVARALAŠTVO</a:t>
            </a:r>
            <a:endParaRPr lang="en-US" dirty="0">
              <a:latin typeface="Corbel Light" panose="020B03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448" y="1662545"/>
            <a:ext cx="10515600" cy="4862946"/>
          </a:xfrm>
        </p:spPr>
        <p:txBody>
          <a:bodyPr>
            <a:normAutofit/>
          </a:bodyPr>
          <a:lstStyle/>
          <a:p>
            <a:r>
              <a:rPr lang="en-US" dirty="0" err="1"/>
              <a:t>Ovogodišnji</a:t>
            </a:r>
            <a:r>
              <a:rPr lang="en-US" dirty="0"/>
              <a:t> </a:t>
            </a:r>
            <a:r>
              <a:rPr lang="en-US" dirty="0" err="1"/>
              <a:t>konkurs</a:t>
            </a:r>
            <a:r>
              <a:rPr lang="en-US" dirty="0"/>
              <a:t> </a:t>
            </a:r>
            <a:r>
              <a:rPr lang="en-US" dirty="0" err="1"/>
              <a:t>Ministarstva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informisanja</a:t>
            </a:r>
            <a:r>
              <a:rPr lang="en-US" dirty="0"/>
              <a:t> je </a:t>
            </a:r>
            <a:r>
              <a:rPr lang="sr-Latn-RS" smtClean="0"/>
              <a:t>realizovan na </a:t>
            </a:r>
            <a:r>
              <a:rPr lang="sr-Latn-RS" dirty="0" smtClean="0"/>
              <a:t>još višem nivou od prošlogodišnjeg što se tiče poštovanja zakonskih obaveza (standard za sve ostale organe državne uprave)</a:t>
            </a:r>
          </a:p>
          <a:p>
            <a:r>
              <a:rPr lang="en-US" dirty="0"/>
              <a:t>Objavljeni </a:t>
            </a:r>
            <a:r>
              <a:rPr lang="en-US" dirty="0" err="1"/>
              <a:t>podaci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podržanim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odbijenim</a:t>
            </a:r>
            <a:r>
              <a:rPr lang="en-US" dirty="0"/>
              <a:t> </a:t>
            </a:r>
            <a:r>
              <a:rPr lang="en-US" dirty="0" err="1"/>
              <a:t>predlozima</a:t>
            </a:r>
            <a:r>
              <a:rPr lang="en-US" dirty="0"/>
              <a:t> </a:t>
            </a:r>
            <a:r>
              <a:rPr lang="en-US" dirty="0" err="1"/>
              <a:t>projekata</a:t>
            </a:r>
            <a:endParaRPr lang="en-US" dirty="0"/>
          </a:p>
          <a:p>
            <a:r>
              <a:rPr lang="en-US" dirty="0" err="1"/>
              <a:t>Objavljena</a:t>
            </a:r>
            <a:r>
              <a:rPr lang="en-US" dirty="0"/>
              <a:t> </a:t>
            </a:r>
            <a:r>
              <a:rPr lang="en-US" dirty="0" err="1"/>
              <a:t>obrazloženja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podržane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odbijene</a:t>
            </a:r>
            <a:r>
              <a:rPr lang="en-US" dirty="0"/>
              <a:t> </a:t>
            </a:r>
            <a:r>
              <a:rPr lang="en-US" dirty="0" err="1"/>
              <a:t>projekte</a:t>
            </a:r>
            <a:endParaRPr lang="en-US" dirty="0"/>
          </a:p>
          <a:p>
            <a:r>
              <a:rPr lang="en-US" dirty="0" err="1"/>
              <a:t>Objavljena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komisije</a:t>
            </a:r>
            <a:endParaRPr lang="en-US" dirty="0"/>
          </a:p>
          <a:p>
            <a:r>
              <a:rPr lang="en-US" dirty="0"/>
              <a:t>Mali </a:t>
            </a:r>
            <a:r>
              <a:rPr lang="en-US" dirty="0" err="1"/>
              <a:t>broj</a:t>
            </a:r>
            <a:r>
              <a:rPr lang="en-US" dirty="0"/>
              <a:t> „</a:t>
            </a:r>
            <a:r>
              <a:rPr lang="en-US" dirty="0" err="1"/>
              <a:t>sumnjivih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“</a:t>
            </a:r>
          </a:p>
          <a:p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obaveza</a:t>
            </a:r>
            <a:endParaRPr lang="en-US" dirty="0"/>
          </a:p>
          <a:p>
            <a:r>
              <a:rPr lang="en-US" dirty="0" err="1"/>
              <a:t>Nedostaci</a:t>
            </a:r>
            <a:r>
              <a:rPr lang="en-US" dirty="0"/>
              <a:t> u </a:t>
            </a:r>
            <a:r>
              <a:rPr lang="en-US" dirty="0" err="1"/>
              <a:t>realizaciji</a:t>
            </a:r>
            <a:r>
              <a:rPr lang="en-US" dirty="0"/>
              <a:t> </a:t>
            </a:r>
            <a:r>
              <a:rPr lang="en-US" dirty="0" err="1"/>
              <a:t>konkursa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1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9973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ANALIZA KONKURSA SEKRETARIJATA ZA KULTURU GRADA BEOGRADA</a:t>
            </a:r>
            <a:endParaRPr lang="en-US" dirty="0">
              <a:latin typeface="Corbel Light" panose="020B03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448" y="1662545"/>
            <a:ext cx="10515600" cy="4995950"/>
          </a:xfrm>
        </p:spPr>
        <p:txBody>
          <a:bodyPr>
            <a:normAutofit fontScale="92500" lnSpcReduction="20000"/>
          </a:bodyPr>
          <a:lstStyle/>
          <a:p>
            <a:r>
              <a:rPr lang="sr-Latn-RS" sz="3200" dirty="0" smtClean="0"/>
              <a:t>Za razliku od konkursa Ministarstva kulture i informisanja i </a:t>
            </a:r>
            <a:r>
              <a:rPr lang="en-US" sz="3200" dirty="0" err="1" smtClean="0"/>
              <a:t>konkurs</a:t>
            </a:r>
            <a:r>
              <a:rPr lang="sr-Latn-RS" sz="3200" dirty="0" smtClean="0"/>
              <a:t> Sekretarijata za kulturu grada Beograda je, i što se tiče poštovanja zakonskih obaveza i što se tiče vođenja kulturne politike, blago rečeno, mimo svih zakonskih obaveza i mimo svih standarda.   </a:t>
            </a:r>
          </a:p>
          <a:p>
            <a:r>
              <a:rPr lang="sr-Latn-RS" sz="3200" dirty="0" smtClean="0"/>
              <a:t>Nisu o</a:t>
            </a:r>
            <a:r>
              <a:rPr lang="en-US" sz="3200" dirty="0" err="1" smtClean="0"/>
              <a:t>bjavljena</a:t>
            </a:r>
            <a:r>
              <a:rPr lang="en-US" sz="3200" dirty="0" smtClean="0"/>
              <a:t> </a:t>
            </a:r>
            <a:r>
              <a:rPr lang="en-US" sz="3200" dirty="0" err="1" smtClean="0"/>
              <a:t>imena</a:t>
            </a:r>
            <a:r>
              <a:rPr lang="en-US" sz="3200" dirty="0" smtClean="0"/>
              <a:t> </a:t>
            </a:r>
            <a:r>
              <a:rPr lang="en-US" sz="3200" dirty="0" err="1" smtClean="0"/>
              <a:t>članova</a:t>
            </a:r>
            <a:r>
              <a:rPr lang="en-US" sz="3200" dirty="0" smtClean="0"/>
              <a:t> </a:t>
            </a:r>
            <a:r>
              <a:rPr lang="en-US" sz="3200" dirty="0" err="1" smtClean="0"/>
              <a:t>komisije</a:t>
            </a:r>
            <a:endParaRPr lang="en-US" sz="3200" dirty="0" smtClean="0"/>
          </a:p>
          <a:p>
            <a:r>
              <a:rPr lang="sr-Latn-RS" sz="3200" dirty="0" smtClean="0"/>
              <a:t>Nisu o</a:t>
            </a:r>
            <a:r>
              <a:rPr lang="en-US" sz="3200" dirty="0" err="1" smtClean="0"/>
              <a:t>bjavljeni</a:t>
            </a:r>
            <a:r>
              <a:rPr lang="en-US" sz="3200" dirty="0" smtClean="0"/>
              <a:t> </a:t>
            </a:r>
            <a:r>
              <a:rPr lang="en-US" sz="3200" dirty="0" err="1" smtClean="0"/>
              <a:t>podaci</a:t>
            </a:r>
            <a:r>
              <a:rPr lang="en-US" sz="3200" dirty="0" smtClean="0"/>
              <a:t> </a:t>
            </a:r>
            <a:r>
              <a:rPr lang="sr-Latn-RS" sz="3200" dirty="0" smtClean="0"/>
              <a:t>o </a:t>
            </a:r>
            <a:r>
              <a:rPr lang="sr-Latn-RS" sz="3200" dirty="0" err="1" smtClean="0"/>
              <a:t>o</a:t>
            </a:r>
            <a:r>
              <a:rPr lang="en-US" sz="3200" dirty="0" err="1" smtClean="0"/>
              <a:t>dbijenim</a:t>
            </a:r>
            <a:r>
              <a:rPr lang="en-US" sz="3200" dirty="0" smtClean="0"/>
              <a:t> </a:t>
            </a:r>
            <a:r>
              <a:rPr lang="en-US" sz="3200" dirty="0" err="1" smtClean="0"/>
              <a:t>predlozima</a:t>
            </a:r>
            <a:r>
              <a:rPr lang="en-US" sz="3200" dirty="0" smtClean="0"/>
              <a:t> </a:t>
            </a:r>
            <a:r>
              <a:rPr lang="en-US" sz="3200" dirty="0" err="1" smtClean="0"/>
              <a:t>projekata</a:t>
            </a:r>
            <a:endParaRPr lang="en-US" sz="3200" dirty="0" smtClean="0"/>
          </a:p>
          <a:p>
            <a:r>
              <a:rPr lang="sr-Latn-RS" sz="3200" dirty="0" smtClean="0"/>
              <a:t>Nisu objavljena </a:t>
            </a:r>
            <a:r>
              <a:rPr lang="en-US" sz="3200" dirty="0" err="1" smtClean="0"/>
              <a:t>obrazloženja</a:t>
            </a:r>
            <a:r>
              <a:rPr lang="en-US" sz="3200" dirty="0" smtClean="0"/>
              <a:t> </a:t>
            </a:r>
            <a:r>
              <a:rPr lang="sr-Latn-RS" sz="3200" dirty="0" smtClean="0"/>
              <a:t>ni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podržane</a:t>
            </a:r>
            <a:r>
              <a:rPr lang="sr-Latn-RS" sz="3200" dirty="0" smtClean="0"/>
              <a:t>,</a:t>
            </a:r>
            <a:r>
              <a:rPr lang="en-US" sz="3200" dirty="0" smtClean="0"/>
              <a:t> </a:t>
            </a:r>
            <a:r>
              <a:rPr lang="sr-Latn-RS" sz="3200" dirty="0" smtClean="0"/>
              <a:t>n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odbijene</a:t>
            </a:r>
            <a:r>
              <a:rPr lang="en-US" sz="3200" dirty="0" smtClean="0"/>
              <a:t> </a:t>
            </a:r>
            <a:r>
              <a:rPr lang="en-US" sz="3200" dirty="0" err="1" smtClean="0"/>
              <a:t>projekte</a:t>
            </a:r>
            <a:endParaRPr lang="sr-Latn-RS" sz="3200" dirty="0" smtClean="0"/>
          </a:p>
          <a:p>
            <a:r>
              <a:rPr lang="sr-Latn-RS" sz="3200" dirty="0" smtClean="0"/>
              <a:t>Nije objavljen ukupan iznos sredstva koji je dodeljen, niti iznos sredstava po oblastima (2016, 2017, 2018)</a:t>
            </a:r>
            <a:endParaRPr lang="en-US" sz="3200" dirty="0" smtClean="0"/>
          </a:p>
          <a:p>
            <a:r>
              <a:rPr lang="sr-Latn-RS" sz="3200" dirty="0" smtClean="0"/>
              <a:t>Na konkursu je podržan veliki broj</a:t>
            </a:r>
            <a:r>
              <a:rPr lang="en-US" sz="3200" dirty="0" smtClean="0"/>
              <a:t> </a:t>
            </a:r>
            <a:r>
              <a:rPr lang="sr-Latn-RS" sz="3200" dirty="0" smtClean="0"/>
              <a:t>projekata </a:t>
            </a:r>
            <a:r>
              <a:rPr lang="en-US" sz="3200" dirty="0" smtClean="0"/>
              <a:t>„</a:t>
            </a:r>
            <a:r>
              <a:rPr lang="en-US" sz="3200" dirty="0" err="1" smtClean="0"/>
              <a:t>sumnjivih</a:t>
            </a:r>
            <a:r>
              <a:rPr lang="en-US" sz="3200" dirty="0" smtClean="0"/>
              <a:t> </a:t>
            </a:r>
            <a:r>
              <a:rPr lang="en-US" sz="3200" dirty="0" err="1" smtClean="0"/>
              <a:t>organizacija</a:t>
            </a:r>
            <a:r>
              <a:rPr lang="en-US" sz="3200" dirty="0" smtClean="0"/>
              <a:t>“</a:t>
            </a:r>
            <a:r>
              <a:rPr lang="sr-Latn-RS" sz="3200" dirty="0" smtClean="0"/>
              <a:t> </a:t>
            </a:r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8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4788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BUDŽET ZA KULTURU GRADA BEOGRADA I KONKURS SEKRETARIJATA ZA KULTURU 2015 - 2019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569216823"/>
              </p:ext>
            </p:extLst>
          </p:nvPr>
        </p:nvGraphicFramePr>
        <p:xfrm>
          <a:off x="838200" y="2278769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60394649"/>
              </p:ext>
            </p:extLst>
          </p:nvPr>
        </p:nvGraphicFramePr>
        <p:xfrm>
          <a:off x="6096000" y="2278769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96760"/>
              </p:ext>
            </p:extLst>
          </p:nvPr>
        </p:nvGraphicFramePr>
        <p:xfrm>
          <a:off x="1655675" y="5646130"/>
          <a:ext cx="3140769" cy="538164"/>
        </p:xfrm>
        <a:graphic>
          <a:graphicData uri="http://schemas.openxmlformats.org/drawingml/2006/table">
            <a:tbl>
              <a:tblPr firstRow="1" firstCol="1" bandRow="1"/>
              <a:tblGrid>
                <a:gridCol w="627380">
                  <a:extLst>
                    <a:ext uri="{9D8B030D-6E8A-4147-A177-3AD203B41FA5}">
                      <a16:colId xmlns:a16="http://schemas.microsoft.com/office/drawing/2014/main" xmlns="" val="373286656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xmlns="" val="3368483325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xmlns="" val="4233462950"/>
                    </a:ext>
                  </a:extLst>
                </a:gridCol>
                <a:gridCol w="678700">
                  <a:extLst>
                    <a:ext uri="{9D8B030D-6E8A-4147-A177-3AD203B41FA5}">
                      <a16:colId xmlns:a16="http://schemas.microsoft.com/office/drawing/2014/main" xmlns="" val="3596465027"/>
                    </a:ext>
                  </a:extLst>
                </a:gridCol>
                <a:gridCol w="665019">
                  <a:extLst>
                    <a:ext uri="{9D8B030D-6E8A-4147-A177-3AD203B41FA5}">
                      <a16:colId xmlns:a16="http://schemas.microsoft.com/office/drawing/2014/main" xmlns="" val="1162811636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PROCENAT OD UKUPNOG GRADSKOG BUDŽETA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5194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6780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738005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448080"/>
              </p:ext>
            </p:extLst>
          </p:nvPr>
        </p:nvGraphicFramePr>
        <p:xfrm>
          <a:off x="6904066" y="5638192"/>
          <a:ext cx="3421380" cy="538164"/>
        </p:xfrm>
        <a:graphic>
          <a:graphicData uri="http://schemas.openxmlformats.org/drawingml/2006/table">
            <a:tbl>
              <a:tblPr firstRow="1" firstCol="1" bandRow="1"/>
              <a:tblGrid>
                <a:gridCol w="627380">
                  <a:extLst>
                    <a:ext uri="{9D8B030D-6E8A-4147-A177-3AD203B41FA5}">
                      <a16:colId xmlns:a16="http://schemas.microsoft.com/office/drawing/2014/main" xmlns="" val="3594370926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xmlns="" val="2450618326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3637871518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xmlns="" val="3234139873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xmlns="" val="781724317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PROCENAT OD GRADSKOG BUDŽETA ZA KULTURU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1340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1733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07414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749314"/>
              </p:ext>
            </p:extLst>
          </p:nvPr>
        </p:nvGraphicFramePr>
        <p:xfrm>
          <a:off x="3487131" y="1538937"/>
          <a:ext cx="5127625" cy="538164"/>
        </p:xfrm>
        <a:graphic>
          <a:graphicData uri="http://schemas.openxmlformats.org/drawingml/2006/table">
            <a:tbl>
              <a:tblPr firstRow="1" firstCol="1" bandRow="1"/>
              <a:tblGrid>
                <a:gridCol w="987425">
                  <a:extLst>
                    <a:ext uri="{9D8B030D-6E8A-4147-A177-3AD203B41FA5}">
                      <a16:colId xmlns:a16="http://schemas.microsoft.com/office/drawing/2014/main" xmlns="" val="564657841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xmlns="" val="3457803520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xmlns="" val="680840877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xmlns="" val="2057670640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xmlns="" val="329886081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UKUPAN GRADSKI BUDŽET BEOGRADA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8217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9561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581.860.000 €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708.930.000 €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720.178.000 €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838.561.000 €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898.624.000 €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3072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51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KONKURS SEKRETARIJATA ZA KULTURU GRADA BEOGRADA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266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10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4433" y="228600"/>
            <a:ext cx="45479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dirty="0" smtClean="0">
                <a:latin typeface="Corbel Light" panose="020B0303020204020204" pitchFamily="34" charset="0"/>
              </a:rPr>
              <a:t>BROJ PROJEKATA PREMA TIPU ORGANIZACIJE</a:t>
            </a:r>
            <a:endParaRPr lang="en-US" sz="3600" dirty="0">
              <a:latin typeface="Corbel Light" panose="020B0303020204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073500"/>
              </p:ext>
            </p:extLst>
          </p:nvPr>
        </p:nvGraphicFramePr>
        <p:xfrm>
          <a:off x="418841" y="3148367"/>
          <a:ext cx="3325495" cy="3212783"/>
        </p:xfrm>
        <a:graphic>
          <a:graphicData uri="http://schemas.openxmlformats.org/drawingml/2006/table">
            <a:tbl>
              <a:tblPr firstRow="1" firstCol="1" bandRow="1"/>
              <a:tblGrid>
                <a:gridCol w="1887220">
                  <a:extLst>
                    <a:ext uri="{9D8B030D-6E8A-4147-A177-3AD203B41FA5}">
                      <a16:colId xmlns:a16="http://schemas.microsoft.com/office/drawing/2014/main" xmlns="" val="3211992680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xmlns="" val="33312170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NEVLADINE ORGANIZACIJE KOJE SE BAVE KULTUROM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3701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KULTURNE USTANOVE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PROJEKAT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4836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STRUKOVNA UDRUŽENJA UMETNIKA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PROJEKTA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 smtClean="0">
                        <a:effectLst/>
                        <a:latin typeface="Corbel Light" panose="020B03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5725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PREDUZEĆA I PREDUZETNICI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GB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</a:t>
                      </a:r>
                      <a:r>
                        <a:rPr lang="sr-Latn-RS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4522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KULTURNO-UMETNIČKA DRUŠTVA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</a:t>
                      </a: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26947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NAUČNO-ISTRAŽIVAČKE USTANOVE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PROJEKATA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19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OSTALI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</a:t>
                      </a: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0919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8042681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54472450"/>
              </p:ext>
            </p:extLst>
          </p:nvPr>
        </p:nvGraphicFramePr>
        <p:xfrm>
          <a:off x="4582307" y="-506727"/>
          <a:ext cx="7609693" cy="779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920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112107"/>
              </p:ext>
            </p:extLst>
          </p:nvPr>
        </p:nvGraphicFramePr>
        <p:xfrm>
          <a:off x="468097" y="3205160"/>
          <a:ext cx="3325495" cy="3047175"/>
        </p:xfrm>
        <a:graphic>
          <a:graphicData uri="http://schemas.openxmlformats.org/drawingml/2006/table">
            <a:tbl>
              <a:tblPr firstRow="1" firstCol="1" bandRow="1"/>
              <a:tblGrid>
                <a:gridCol w="1887220">
                  <a:extLst>
                    <a:ext uri="{9D8B030D-6E8A-4147-A177-3AD203B41FA5}">
                      <a16:colId xmlns:a16="http://schemas.microsoft.com/office/drawing/2014/main" xmlns="" val="3997711307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xmlns="" val="3358980895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NEVLADINE ORGANIZACIJE KOJE SE BAVE KULTUROM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42.712.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 RSD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7297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KULTURNE USTANOVE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22.300.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 RSD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8552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PREDUZEĆA I PREDUZETNICI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20.000.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4753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STRUKOVNA UDRUŽENJA UMETNIKA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12.810.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3279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KULTURNO-UMETNIČKA DRUŠTVA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7.850.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 RSD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88492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NAUČNO-ISTRAŽIVAČKE USTANOVE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4.95</a:t>
                      </a:r>
                      <a:r>
                        <a:rPr lang="en-GB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r-Latn-RS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GB" sz="11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 RSD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6081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OSTALI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5.970.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9071175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136.592.</a:t>
                      </a:r>
                      <a:r>
                        <a:rPr lang="en-GB" sz="1200" dirty="0" smtClean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204897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8441" y="228600"/>
            <a:ext cx="45479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dirty="0" smtClean="0">
                <a:latin typeface="Corbel Light" panose="020B0303020204020204" pitchFamily="34" charset="0"/>
              </a:rPr>
              <a:t>ODOBRENA SREDSTVA PREMA TIPU ORGANIZACIJE</a:t>
            </a:r>
            <a:endParaRPr lang="en-US" sz="3600" dirty="0">
              <a:latin typeface="Corbel Light" panose="020B0303020204020204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291680091"/>
              </p:ext>
            </p:extLst>
          </p:nvPr>
        </p:nvGraphicFramePr>
        <p:xfrm>
          <a:off x="5035186" y="-1152306"/>
          <a:ext cx="7196919" cy="8709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682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PROJEKTI „SUMNJIVIH“ ORGANIZACIJA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39400876"/>
              </p:ext>
            </p:extLst>
          </p:nvPr>
        </p:nvGraphicFramePr>
        <p:xfrm>
          <a:off x="1175624" y="1719047"/>
          <a:ext cx="3808095" cy="4436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06655180"/>
              </p:ext>
            </p:extLst>
          </p:nvPr>
        </p:nvGraphicFramePr>
        <p:xfrm>
          <a:off x="5293895" y="1574991"/>
          <a:ext cx="3760842" cy="4637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411590" y="1446811"/>
            <a:ext cx="229906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rbel Light" panose="020B0303020204020204" pitchFamily="34" charset="0"/>
              </a:rPr>
              <a:t>Pod </a:t>
            </a:r>
            <a:r>
              <a:rPr lang="en-US" sz="2000" dirty="0" err="1">
                <a:latin typeface="Corbel Light" panose="020B0303020204020204" pitchFamily="34" charset="0"/>
              </a:rPr>
              <a:t>ovim</a:t>
            </a:r>
            <a:r>
              <a:rPr lang="en-US" sz="2000" dirty="0">
                <a:latin typeface="Corbel Light" panose="020B0303020204020204" pitchFamily="34" charset="0"/>
              </a:rPr>
              <a:t> "</a:t>
            </a:r>
            <a:r>
              <a:rPr lang="en-US" sz="2000" dirty="0" err="1">
                <a:latin typeface="Corbel Light" panose="020B0303020204020204" pitchFamily="34" charset="0"/>
              </a:rPr>
              <a:t>sumnjive</a:t>
            </a:r>
            <a:r>
              <a:rPr lang="en-US" sz="2000" dirty="0">
                <a:latin typeface="Corbel Light" panose="020B0303020204020204" pitchFamily="34" charset="0"/>
              </a:rPr>
              <a:t>" </a:t>
            </a:r>
            <a:r>
              <a:rPr lang="en-US" sz="2000" dirty="0" err="1">
                <a:latin typeface="Corbel Light" panose="020B0303020204020204" pitchFamily="34" charset="0"/>
              </a:rPr>
              <a:t>mislimo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na</a:t>
            </a:r>
            <a:r>
              <a:rPr lang="en-US" sz="2000" dirty="0">
                <a:latin typeface="Corbel Light" panose="020B0303020204020204" pitchFamily="34" charset="0"/>
              </a:rPr>
              <a:t> a) </a:t>
            </a:r>
            <a:r>
              <a:rPr lang="en-US" sz="2000" dirty="0" err="1">
                <a:latin typeface="Corbel Light" panose="020B0303020204020204" pitchFamily="34" charset="0"/>
              </a:rPr>
              <a:t>organizacije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koje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nisu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registrovane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za</a:t>
            </a:r>
            <a:r>
              <a:rPr lang="en-US" sz="2000" dirty="0">
                <a:latin typeface="Corbel Light" panose="020B0303020204020204" pitchFamily="34" charset="0"/>
              </a:rPr>
              <a:t> oblast </a:t>
            </a:r>
            <a:r>
              <a:rPr lang="en-US" sz="2000" dirty="0" err="1">
                <a:latin typeface="Corbel Light" panose="020B0303020204020204" pitchFamily="34" charset="0"/>
              </a:rPr>
              <a:t>kulture</a:t>
            </a:r>
            <a:r>
              <a:rPr lang="en-US" sz="2000" dirty="0">
                <a:latin typeface="Corbel Light" panose="020B0303020204020204" pitchFamily="34" charset="0"/>
              </a:rPr>
              <a:t>; b) </a:t>
            </a:r>
            <a:r>
              <a:rPr lang="en-US" sz="2000" dirty="0" err="1">
                <a:latin typeface="Corbel Light" panose="020B0303020204020204" pitchFamily="34" charset="0"/>
              </a:rPr>
              <a:t>koje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su</a:t>
            </a:r>
            <a:r>
              <a:rPr lang="en-US" sz="2000" dirty="0">
                <a:latin typeface="Corbel Light" panose="020B0303020204020204" pitchFamily="34" charset="0"/>
              </a:rPr>
              <a:t> se </a:t>
            </a:r>
            <a:r>
              <a:rPr lang="en-US" sz="2000" dirty="0" err="1">
                <a:latin typeface="Corbel Light" panose="020B0303020204020204" pitchFamily="34" charset="0"/>
              </a:rPr>
              <a:t>registrovale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neposredno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pred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konkurs</a:t>
            </a:r>
            <a:r>
              <a:rPr lang="en-US" sz="2000" dirty="0">
                <a:latin typeface="Corbel Light" panose="020B0303020204020204" pitchFamily="34" charset="0"/>
              </a:rPr>
              <a:t>; </a:t>
            </a:r>
            <a:r>
              <a:rPr lang="en-US" sz="2000" dirty="0" err="1">
                <a:latin typeface="Corbel Light" panose="020B0303020204020204" pitchFamily="34" charset="0"/>
              </a:rPr>
              <a:t>ili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sr-Latn-RS" sz="2000" dirty="0" smtClean="0">
                <a:latin typeface="Corbel Light" panose="020B0303020204020204" pitchFamily="34" charset="0"/>
              </a:rPr>
              <a:t>c</a:t>
            </a:r>
            <a:r>
              <a:rPr lang="en-US" sz="2000" dirty="0" smtClean="0">
                <a:latin typeface="Corbel Light" panose="020B0303020204020204" pitchFamily="34" charset="0"/>
              </a:rPr>
              <a:t>) </a:t>
            </a:r>
            <a:r>
              <a:rPr lang="en-US" sz="2000" dirty="0" err="1">
                <a:latin typeface="Corbel Light" panose="020B0303020204020204" pitchFamily="34" charset="0"/>
              </a:rPr>
              <a:t>koje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su</a:t>
            </a:r>
            <a:r>
              <a:rPr lang="en-US" sz="2000" dirty="0">
                <a:latin typeface="Corbel Light" panose="020B0303020204020204" pitchFamily="34" charset="0"/>
              </a:rPr>
              <a:t> se </a:t>
            </a:r>
            <a:r>
              <a:rPr lang="en-US" sz="2000" dirty="0" err="1">
                <a:latin typeface="Corbel Light" panose="020B0303020204020204" pitchFamily="34" charset="0"/>
              </a:rPr>
              <a:t>neposredno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pred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konkurs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preregistrovane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tako</a:t>
            </a:r>
            <a:r>
              <a:rPr lang="en-US" sz="2000" dirty="0">
                <a:latin typeface="Corbel Light" panose="020B0303020204020204" pitchFamily="34" charset="0"/>
              </a:rPr>
              <a:t> da </a:t>
            </a:r>
            <a:r>
              <a:rPr lang="en-US" sz="2000" dirty="0" err="1">
                <a:latin typeface="Corbel Light" panose="020B0303020204020204" pitchFamily="34" charset="0"/>
              </a:rPr>
              <a:t>im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kultura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postane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osnovna</a:t>
            </a:r>
            <a:r>
              <a:rPr lang="en-US" sz="2000" dirty="0">
                <a:latin typeface="Corbel Light" panose="020B0303020204020204" pitchFamily="34" charset="0"/>
              </a:rPr>
              <a:t> </a:t>
            </a:r>
            <a:r>
              <a:rPr lang="en-US" sz="2000" dirty="0" err="1">
                <a:latin typeface="Corbel Light" panose="020B0303020204020204" pitchFamily="34" charset="0"/>
              </a:rPr>
              <a:t>delatnost</a:t>
            </a:r>
            <a:endParaRPr lang="en-US" sz="2000" dirty="0">
              <a:latin typeface="Corbel Light" panose="020B03030202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06316" y="6027611"/>
            <a:ext cx="171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28 PROJEKATA</a:t>
            </a:r>
            <a:endParaRPr lang="en-US" dirty="0">
              <a:latin typeface="Corbel Light" panose="020B03030202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4863" y="6063290"/>
            <a:ext cx="1854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14.210.000 RSD</a:t>
            </a:r>
            <a:endParaRPr lang="en-US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8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„SUMNJIVI“ PROJEKTI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err="1" smtClean="0"/>
              <a:t>Folkorni</a:t>
            </a:r>
            <a:r>
              <a:rPr lang="sr-Latn-RS" dirty="0" smtClean="0"/>
              <a:t> ansambl „Frula Beograd“ osnovan je 21. januara 2019. godine (na dan objavljivanja konkursa Sekretarijata za kulturu Grada Beograda), a rešenje o osnivanju je usvojeno 24. januara 2019. godine kada je konkurs već bio u toku – podržan je projekat „Sačuvajmo folklorno i narodno stvaralaštvo i tradiciju srpske kulture – 200.000 dinara</a:t>
            </a:r>
          </a:p>
          <a:p>
            <a:r>
              <a:rPr lang="sr-Latn-RS" dirty="0" smtClean="0"/>
              <a:t>„Mreža za poslovni razvoj“ je dobila ukupno 1.400.000 dinara za projekte iz oblasti klasične muzike, a da se muzičkim programima i projektima prethodno nije bavila (</a:t>
            </a:r>
            <a:r>
              <a:rPr lang="en-US" dirty="0">
                <a:hlinkClick r:id="rId2"/>
              </a:rPr>
              <a:t>https://www.youtube.com/watch?v=-</a:t>
            </a:r>
            <a:r>
              <a:rPr lang="en-US" dirty="0" smtClean="0">
                <a:hlinkClick r:id="rId2"/>
              </a:rPr>
              <a:t>hzOELE2Xug</a:t>
            </a:r>
            <a:r>
              <a:rPr lang="sr-Latn-RS" dirty="0" smtClean="0"/>
              <a:t>) </a:t>
            </a:r>
            <a:endParaRPr lang="en-US" dirty="0"/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2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„SUMNJIVI“ PROJEKTI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„Udruženje za zaštitu mladih“ dobilo je 900.000 dinara za projekat </a:t>
            </a:r>
            <a:r>
              <a:rPr lang="ru-RU" dirty="0" err="1" smtClean="0"/>
              <a:t>Културом</a:t>
            </a:r>
            <a:r>
              <a:rPr lang="ru-RU" dirty="0" smtClean="0"/>
              <a:t> до </a:t>
            </a:r>
            <a:r>
              <a:rPr lang="ru-RU" dirty="0" err="1" smtClean="0"/>
              <a:t>младих</a:t>
            </a:r>
            <a:r>
              <a:rPr lang="ru-RU" dirty="0" smtClean="0"/>
              <a:t>“ </a:t>
            </a:r>
            <a:r>
              <a:rPr lang="sr-Latn-RS" dirty="0" smtClean="0"/>
              <a:t> </a:t>
            </a:r>
            <a:r>
              <a:rPr lang="en-US" dirty="0">
                <a:hlinkClick r:id="rId2"/>
              </a:rPr>
              <a:t>https://www.facebook.com/udruzenjezazastitumladih/videos/1025079450903733/?</a:t>
            </a:r>
            <a:r>
              <a:rPr lang="en-US" dirty="0" smtClean="0">
                <a:hlinkClick r:id="rId2"/>
              </a:rPr>
              <a:t>v=1025079450903733</a:t>
            </a:r>
            <a:endParaRPr lang="sr-Latn-RS" dirty="0" smtClean="0"/>
          </a:p>
          <a:p>
            <a:r>
              <a:rPr lang="sr-Latn-RS" dirty="0" smtClean="0"/>
              <a:t>Njihovi prethodni projekti:</a:t>
            </a:r>
          </a:p>
          <a:p>
            <a:r>
              <a:rPr lang="sr-Latn-RS" dirty="0" smtClean="0"/>
              <a:t>Promotivni štand udruženja za zaštitu mladih na Adi </a:t>
            </a:r>
            <a:r>
              <a:rPr lang="sr-Latn-RS" dirty="0" err="1" smtClean="0"/>
              <a:t>Ciganliji</a:t>
            </a:r>
            <a:r>
              <a:rPr lang="sr-Latn-RS" dirty="0"/>
              <a:t> („Članovi Udruženja za zaštitu mladih održali su promotivni štand na Adi </a:t>
            </a:r>
            <a:r>
              <a:rPr lang="sr-Latn-RS" dirty="0" err="1"/>
              <a:t>Ciganliji</a:t>
            </a:r>
            <a:r>
              <a:rPr lang="sr-Latn-RS" dirty="0"/>
              <a:t>. </a:t>
            </a:r>
            <a:r>
              <a:rPr lang="sr-Latn-RS" b="1" dirty="0"/>
              <a:t>Gde su članovi udruženja delili poklone i sugerisali mlade o štetnosti bacanja smeća svuda oko nas</a:t>
            </a:r>
            <a:r>
              <a:rPr lang="sr-Latn-RS" dirty="0"/>
              <a:t>, kao i o dugotrajnom procesu </a:t>
            </a:r>
            <a:r>
              <a:rPr lang="sr-Latn-RS" dirty="0" smtClean="0"/>
              <a:t>razgrađivanja)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3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„SUMNJIVI“ PROJEKTI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Predavanje</a:t>
            </a:r>
            <a:r>
              <a:rPr lang="en-US" dirty="0"/>
              <a:t> u </a:t>
            </a:r>
            <a:r>
              <a:rPr lang="en-US" dirty="0" err="1"/>
              <a:t>Hemijsko-prehrambenoj</a:t>
            </a:r>
            <a:r>
              <a:rPr lang="en-US" dirty="0"/>
              <a:t> </a:t>
            </a:r>
            <a:r>
              <a:rPr lang="en-US" dirty="0" err="1"/>
              <a:t>tehnološkoj</a:t>
            </a:r>
            <a:r>
              <a:rPr lang="en-US" dirty="0"/>
              <a:t> </a:t>
            </a:r>
            <a:r>
              <a:rPr lang="en-US" dirty="0" err="1"/>
              <a:t>školi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/>
              <a:t> </a:t>
            </a:r>
            <a:r>
              <a:rPr lang="en-US" b="1" dirty="0"/>
              <a:t>„</a:t>
            </a:r>
            <a:r>
              <a:rPr lang="en-US" b="1" dirty="0" err="1"/>
              <a:t>Kulturom</a:t>
            </a:r>
            <a:r>
              <a:rPr lang="en-US" b="1" dirty="0"/>
              <a:t> </a:t>
            </a:r>
            <a:r>
              <a:rPr lang="en-US" b="1" dirty="0" err="1"/>
              <a:t>protiv</a:t>
            </a:r>
            <a:r>
              <a:rPr lang="en-US" b="1" dirty="0"/>
              <a:t> </a:t>
            </a:r>
            <a:r>
              <a:rPr lang="en-US" b="1" dirty="0" err="1"/>
              <a:t>učmalosti</a:t>
            </a:r>
            <a:r>
              <a:rPr lang="en-US" b="1" dirty="0" smtClean="0"/>
              <a:t>“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/>
              <a:t>predavanje</a:t>
            </a:r>
            <a:r>
              <a:rPr lang="en-US" dirty="0"/>
              <a:t> </a:t>
            </a:r>
            <a:r>
              <a:rPr lang="en-US" dirty="0" err="1"/>
              <a:t>održano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u OŠ „Nikola Tesla“  u </a:t>
            </a:r>
            <a:r>
              <a:rPr lang="en-US" dirty="0" err="1"/>
              <a:t>Rakovici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OŠ „</a:t>
            </a:r>
            <a:r>
              <a:rPr lang="en-US" dirty="0" err="1"/>
              <a:t>Kosta</a:t>
            </a:r>
            <a:r>
              <a:rPr lang="en-US" dirty="0"/>
              <a:t> </a:t>
            </a:r>
            <a:r>
              <a:rPr lang="en-US" dirty="0" err="1"/>
              <a:t>Abrašević</a:t>
            </a:r>
            <a:r>
              <a:rPr lang="en-US" dirty="0"/>
              <a:t>“ </a:t>
            </a:r>
            <a:endParaRPr lang="sr-Latn-RS" dirty="0" smtClean="0"/>
          </a:p>
          <a:p>
            <a:r>
              <a:rPr lang="en-US" dirty="0" smtClean="0"/>
              <a:t>(</a:t>
            </a:r>
            <a:r>
              <a:rPr lang="en-US" dirty="0" err="1"/>
              <a:t>Predavanje</a:t>
            </a:r>
            <a:r>
              <a:rPr lang="en-US" dirty="0"/>
              <a:t> u </a:t>
            </a:r>
            <a:r>
              <a:rPr lang="en-US" dirty="0" err="1"/>
              <a:t>Hemijsko-prehrambeno</a:t>
            </a:r>
            <a:r>
              <a:rPr lang="en-US" dirty="0"/>
              <a:t> </a:t>
            </a:r>
            <a:r>
              <a:rPr lang="en-US" dirty="0" err="1"/>
              <a:t>tehnološkoj</a:t>
            </a:r>
            <a:r>
              <a:rPr lang="en-US" dirty="0"/>
              <a:t> </a:t>
            </a:r>
            <a:r>
              <a:rPr lang="en-US" dirty="0" err="1"/>
              <a:t>školi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/>
              <a:t> “</a:t>
            </a:r>
            <a:r>
              <a:rPr lang="sr-Cyrl-RS" dirty="0"/>
              <a:t>К</a:t>
            </a:r>
            <a:r>
              <a:rPr lang="en-US" dirty="0" err="1"/>
              <a:t>ulturom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učmalosti</a:t>
            </a:r>
            <a:r>
              <a:rPr lang="en-US" dirty="0"/>
              <a:t>”. </a:t>
            </a:r>
            <a:r>
              <a:rPr lang="en-US" b="1" dirty="0" err="1"/>
              <a:t>Sekretarijat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Sport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omladinu</a:t>
            </a:r>
            <a:r>
              <a:rPr lang="en-US" b="1" dirty="0"/>
              <a:t> </a:t>
            </a:r>
            <a:r>
              <a:rPr lang="en-US" b="1" dirty="0" err="1"/>
              <a:t>grada</a:t>
            </a:r>
            <a:r>
              <a:rPr lang="en-US" b="1" dirty="0"/>
              <a:t> </a:t>
            </a:r>
            <a:r>
              <a:rPr lang="en-US" b="1" dirty="0" err="1"/>
              <a:t>Beograda</a:t>
            </a:r>
            <a:r>
              <a:rPr lang="en-US" b="1" dirty="0"/>
              <a:t> </a:t>
            </a:r>
            <a:r>
              <a:rPr lang="en-US" b="1" dirty="0" err="1"/>
              <a:t>sufinansirao</a:t>
            </a:r>
            <a:r>
              <a:rPr lang="en-US" b="1" dirty="0"/>
              <a:t> je </a:t>
            </a:r>
            <a:r>
              <a:rPr lang="en-US" b="1" dirty="0" err="1"/>
              <a:t>projekat</a:t>
            </a:r>
            <a:r>
              <a:rPr lang="en-US" b="1" dirty="0"/>
              <a:t> </a:t>
            </a:r>
            <a:r>
              <a:rPr lang="sr-Latn-RS" b="1" dirty="0" err="1" smtClean="0"/>
              <a:t>U</a:t>
            </a:r>
            <a:r>
              <a:rPr lang="en-US" b="1" dirty="0" err="1" smtClean="0"/>
              <a:t>druženja</a:t>
            </a:r>
            <a:r>
              <a:rPr lang="en-US" b="1" dirty="0" smtClean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zaštitu</a:t>
            </a:r>
            <a:r>
              <a:rPr lang="en-US" b="1" dirty="0"/>
              <a:t> </a:t>
            </a:r>
            <a:r>
              <a:rPr lang="en-US" b="1" dirty="0" err="1"/>
              <a:t>mladih</a:t>
            </a:r>
            <a:r>
              <a:rPr lang="en-US" b="1" dirty="0"/>
              <a:t>. </a:t>
            </a:r>
            <a:r>
              <a:rPr lang="en-US" dirty="0" err="1"/>
              <a:t>Predavanje</a:t>
            </a:r>
            <a:r>
              <a:rPr lang="en-US" dirty="0"/>
              <a:t> je </a:t>
            </a:r>
            <a:r>
              <a:rPr lang="en-US" dirty="0" err="1"/>
              <a:t>održano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učenicima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škole</a:t>
            </a:r>
            <a:r>
              <a:rPr lang="en-US" dirty="0"/>
              <a:t>. </a:t>
            </a:r>
            <a:r>
              <a:rPr lang="sr-Cyrl-RS" dirty="0"/>
              <a:t>К</a:t>
            </a:r>
            <a:r>
              <a:rPr lang="en-US" dirty="0" err="1"/>
              <a:t>ako</a:t>
            </a:r>
            <a:r>
              <a:rPr lang="en-US" dirty="0"/>
              <a:t> bi se </a:t>
            </a:r>
            <a:r>
              <a:rPr lang="en-US" dirty="0" err="1"/>
              <a:t>podigla</a:t>
            </a:r>
            <a:r>
              <a:rPr lang="en-US" dirty="0"/>
              <a:t> </a:t>
            </a:r>
            <a:r>
              <a:rPr lang="en-US" dirty="0" err="1"/>
              <a:t>svest</a:t>
            </a:r>
            <a:r>
              <a:rPr lang="en-US" dirty="0"/>
              <a:t> </a:t>
            </a:r>
            <a:r>
              <a:rPr lang="en-US" dirty="0" err="1"/>
              <a:t>omladine</a:t>
            </a:r>
            <a:r>
              <a:rPr lang="en-US" dirty="0"/>
              <a:t> da u </a:t>
            </a:r>
            <a:r>
              <a:rPr lang="en-US" dirty="0" err="1" smtClean="0"/>
              <a:t>današnje</a:t>
            </a:r>
            <a:r>
              <a:rPr lang="en-US" dirty="0" smtClean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mladi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postaju</a:t>
            </a:r>
            <a:r>
              <a:rPr lang="en-US" dirty="0"/>
              <a:t> </a:t>
            </a:r>
            <a:r>
              <a:rPr lang="en-US" dirty="0" err="1"/>
              <a:t>svesni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životnu</a:t>
            </a:r>
            <a:r>
              <a:rPr lang="en-US" b="1" dirty="0"/>
              <a:t> </a:t>
            </a:r>
            <a:r>
              <a:rPr lang="en-US" b="1" dirty="0" err="1"/>
              <a:t>sredinu</a:t>
            </a:r>
            <a:r>
              <a:rPr lang="en-US" b="1" dirty="0"/>
              <a:t> u </a:t>
            </a:r>
            <a:r>
              <a:rPr lang="en-US" b="1" dirty="0" err="1"/>
              <a:t>kojoj</a:t>
            </a:r>
            <a:r>
              <a:rPr lang="en-US" b="1" dirty="0"/>
              <a:t> </a:t>
            </a:r>
            <a:r>
              <a:rPr lang="en-US" b="1" dirty="0" err="1"/>
              <a:t>žive</a:t>
            </a:r>
            <a:r>
              <a:rPr lang="en-US" b="1" dirty="0"/>
              <a:t>. </a:t>
            </a:r>
            <a:r>
              <a:rPr lang="en-US" dirty="0"/>
              <a:t>Problem </a:t>
            </a:r>
            <a:r>
              <a:rPr lang="en-US" dirty="0" err="1"/>
              <a:t>zagađenja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je </a:t>
            </a:r>
            <a:r>
              <a:rPr lang="en-US" b="1" dirty="0" err="1"/>
              <a:t>sve</a:t>
            </a:r>
            <a:r>
              <a:rPr lang="en-US" b="1" dirty="0"/>
              <a:t> </a:t>
            </a:r>
            <a:r>
              <a:rPr lang="en-US" b="1" dirty="0" err="1"/>
              <a:t>više</a:t>
            </a:r>
            <a:r>
              <a:rPr lang="en-US" b="1" dirty="0"/>
              <a:t> </a:t>
            </a:r>
            <a:r>
              <a:rPr lang="en-US" b="1" dirty="0" err="1"/>
              <a:t>izraženiji</a:t>
            </a:r>
            <a:r>
              <a:rPr lang="en-US" b="1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mladih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svakodnevno</a:t>
            </a:r>
            <a:r>
              <a:rPr lang="en-US" dirty="0"/>
              <a:t> </a:t>
            </a:r>
            <a:r>
              <a:rPr lang="en-US" dirty="0" err="1"/>
              <a:t>susreću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dilemom</a:t>
            </a:r>
            <a:r>
              <a:rPr lang="en-US" dirty="0"/>
              <a:t> ,,da li se </a:t>
            </a:r>
            <a:r>
              <a:rPr lang="en-US" dirty="0" err="1"/>
              <a:t>ponašati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/>
              <a:t>vršnjaci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svakodnevno</a:t>
            </a:r>
            <a:r>
              <a:rPr lang="en-US" dirty="0"/>
              <a:t> </a:t>
            </a:r>
            <a:r>
              <a:rPr lang="en-US" dirty="0" err="1"/>
              <a:t>bacaju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odlažu</a:t>
            </a:r>
            <a:r>
              <a:rPr lang="en-US" dirty="0"/>
              <a:t> </a:t>
            </a:r>
            <a:r>
              <a:rPr lang="en-US" dirty="0" err="1"/>
              <a:t>smeće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stignu</a:t>
            </a:r>
            <a:r>
              <a:rPr lang="en-US" dirty="0" smtClean="0"/>
              <a:t>”</a:t>
            </a:r>
            <a:r>
              <a:rPr lang="sr-Latn-R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Corbel Light" panose="020B0303020204020204" pitchFamily="34" charset="0"/>
              </a:rPr>
              <a:t>PROJEKTI ČLANICA NKSS</a:t>
            </a:r>
            <a:endParaRPr lang="en-US" dirty="0">
              <a:latin typeface="Corbel Light" panose="020B03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Stanica </a:t>
            </a:r>
            <a:r>
              <a:rPr lang="pl-PL" dirty="0"/>
              <a:t>je </a:t>
            </a:r>
            <a:r>
              <a:rPr lang="pl-PL" dirty="0" err="1"/>
              <a:t>prijavila</a:t>
            </a:r>
            <a:r>
              <a:rPr lang="pl-PL" dirty="0"/>
              <a:t> 10 </a:t>
            </a:r>
            <a:r>
              <a:rPr lang="pl-PL" dirty="0" err="1"/>
              <a:t>projekata</a:t>
            </a:r>
            <a:r>
              <a:rPr lang="pl-PL" dirty="0"/>
              <a:t> </a:t>
            </a:r>
            <a:r>
              <a:rPr lang="pl-PL" dirty="0" smtClean="0"/>
              <a:t>u </a:t>
            </a:r>
            <a:r>
              <a:rPr lang="pl-PL" dirty="0" err="1" smtClean="0"/>
              <a:t>oblasti</a:t>
            </a:r>
            <a:r>
              <a:rPr lang="pl-PL" dirty="0" smtClean="0"/>
              <a:t> </a:t>
            </a:r>
            <a:r>
              <a:rPr lang="pl-PL" dirty="0" err="1" smtClean="0"/>
              <a:t>plesa</a:t>
            </a:r>
            <a:r>
              <a:rPr lang="pl-PL" dirty="0" smtClean="0"/>
              <a:t> – </a:t>
            </a:r>
            <a:r>
              <a:rPr lang="pl-PL" dirty="0" err="1" smtClean="0"/>
              <a:t>nijedan</a:t>
            </a:r>
            <a:r>
              <a:rPr lang="pl-PL" dirty="0" smtClean="0"/>
              <a:t> </a:t>
            </a:r>
            <a:r>
              <a:rPr lang="pl-PL" dirty="0" err="1" smtClean="0"/>
              <a:t>nije</a:t>
            </a:r>
            <a:r>
              <a:rPr lang="pl-PL" dirty="0" smtClean="0"/>
              <a:t> </a:t>
            </a:r>
            <a:r>
              <a:rPr lang="pl-PL" dirty="0" err="1" smtClean="0"/>
              <a:t>podržan</a:t>
            </a:r>
            <a:endParaRPr lang="pl-PL" dirty="0"/>
          </a:p>
          <a:p>
            <a:r>
              <a:rPr lang="pl-PL" dirty="0" smtClean="0"/>
              <a:t>Grupa </a:t>
            </a:r>
            <a:r>
              <a:rPr lang="pl-PL" dirty="0"/>
              <a:t>"</a:t>
            </a:r>
            <a:r>
              <a:rPr lang="pl-PL" dirty="0" err="1"/>
              <a:t>Hajde</a:t>
            </a:r>
            <a:r>
              <a:rPr lang="pl-PL" dirty="0"/>
              <a:t> da..." je </a:t>
            </a:r>
            <a:r>
              <a:rPr lang="pl-PL" dirty="0" err="1"/>
              <a:t>konkurisala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5 </a:t>
            </a:r>
            <a:r>
              <a:rPr lang="pl-PL" dirty="0" err="1"/>
              <a:t>projekta</a:t>
            </a:r>
            <a:r>
              <a:rPr lang="pl-PL" dirty="0"/>
              <a:t> </a:t>
            </a:r>
            <a:r>
              <a:rPr lang="pl-PL" dirty="0" smtClean="0"/>
              <a:t>- </a:t>
            </a:r>
            <a:r>
              <a:rPr lang="pl-PL" dirty="0" err="1"/>
              <a:t>nijedan</a:t>
            </a:r>
            <a:r>
              <a:rPr lang="pl-PL" dirty="0"/>
              <a:t> </a:t>
            </a:r>
            <a:r>
              <a:rPr lang="pl-PL" dirty="0" err="1"/>
              <a:t>nije</a:t>
            </a:r>
            <a:r>
              <a:rPr lang="pl-PL" dirty="0"/>
              <a:t> </a:t>
            </a:r>
            <a:r>
              <a:rPr lang="pl-PL" dirty="0" err="1" smtClean="0"/>
              <a:t>podržan</a:t>
            </a:r>
            <a:endParaRPr lang="pl-PL" dirty="0" smtClean="0"/>
          </a:p>
          <a:p>
            <a:r>
              <a:rPr lang="pl-PL" dirty="0" err="1" smtClean="0"/>
              <a:t>Cirkusfera</a:t>
            </a:r>
            <a:r>
              <a:rPr lang="pl-PL" dirty="0" smtClean="0"/>
              <a:t> </a:t>
            </a:r>
            <a:r>
              <a:rPr lang="pl-PL" dirty="0"/>
              <a:t>je </a:t>
            </a:r>
            <a:r>
              <a:rPr lang="pl-PL" dirty="0" err="1"/>
              <a:t>konkurisala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4 </a:t>
            </a:r>
            <a:r>
              <a:rPr lang="pl-PL" dirty="0" err="1" smtClean="0"/>
              <a:t>projekta</a:t>
            </a:r>
            <a:r>
              <a:rPr lang="pl-PL" dirty="0" smtClean="0"/>
              <a:t> – </a:t>
            </a:r>
            <a:r>
              <a:rPr lang="pl-PL" dirty="0" err="1" smtClean="0"/>
              <a:t>nijedan</a:t>
            </a:r>
            <a:r>
              <a:rPr lang="pl-PL" dirty="0" smtClean="0"/>
              <a:t> </a:t>
            </a:r>
            <a:r>
              <a:rPr lang="pl-PL" dirty="0" err="1" smtClean="0"/>
              <a:t>nije</a:t>
            </a:r>
            <a:r>
              <a:rPr lang="pl-PL" dirty="0" smtClean="0"/>
              <a:t> </a:t>
            </a:r>
            <a:r>
              <a:rPr lang="pl-PL" dirty="0" err="1" smtClean="0"/>
              <a:t>podržan</a:t>
            </a:r>
            <a:endParaRPr lang="pl-PL" dirty="0" smtClean="0"/>
          </a:p>
          <a:p>
            <a:r>
              <a:rPr lang="pl-PL" dirty="0" smtClean="0"/>
              <a:t>DAH </a:t>
            </a:r>
            <a:r>
              <a:rPr lang="pl-PL" dirty="0" err="1"/>
              <a:t>Teatar</a:t>
            </a:r>
            <a:r>
              <a:rPr lang="pl-PL" dirty="0"/>
              <a:t> je </a:t>
            </a:r>
            <a:r>
              <a:rPr lang="pl-PL" dirty="0" err="1"/>
              <a:t>aplicirao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smtClean="0"/>
              <a:t>3 </a:t>
            </a:r>
            <a:r>
              <a:rPr lang="pl-PL" dirty="0" err="1"/>
              <a:t>projekta</a:t>
            </a:r>
            <a:r>
              <a:rPr lang="pl-PL" dirty="0"/>
              <a:t> – </a:t>
            </a:r>
            <a:r>
              <a:rPr lang="pl-PL" dirty="0" err="1" smtClean="0"/>
              <a:t>nijedan</a:t>
            </a:r>
            <a:r>
              <a:rPr lang="pl-PL" dirty="0" smtClean="0"/>
              <a:t> </a:t>
            </a:r>
            <a:r>
              <a:rPr lang="pl-PL" dirty="0" err="1" smtClean="0"/>
              <a:t>nije</a:t>
            </a:r>
            <a:r>
              <a:rPr lang="pl-PL" dirty="0" smtClean="0"/>
              <a:t> </a:t>
            </a:r>
            <a:r>
              <a:rPr lang="pl-PL" dirty="0" err="1" smtClean="0"/>
              <a:t>podržan</a:t>
            </a:r>
            <a:r>
              <a:rPr lang="pl-PL" dirty="0" smtClean="0"/>
              <a:t> </a:t>
            </a:r>
            <a:endParaRPr lang="pl-PL" dirty="0"/>
          </a:p>
          <a:p>
            <a:r>
              <a:rPr lang="en-US" dirty="0" smtClean="0"/>
              <a:t>BAZAART </a:t>
            </a:r>
            <a:r>
              <a:rPr lang="sr-Latn-RS" dirty="0" smtClean="0"/>
              <a:t>podneo 3</a:t>
            </a:r>
            <a:r>
              <a:rPr lang="en-US" dirty="0" smtClean="0"/>
              <a:t> </a:t>
            </a:r>
            <a:r>
              <a:rPr lang="en-US" dirty="0" err="1" smtClean="0"/>
              <a:t>projekta</a:t>
            </a:r>
            <a:r>
              <a:rPr lang="sr-Latn-RS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nijedan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RS" dirty="0" smtClean="0"/>
              <a:t> podržan</a:t>
            </a:r>
          </a:p>
          <a:p>
            <a:r>
              <a:rPr lang="en-US" dirty="0" err="1" smtClean="0"/>
              <a:t>Udruženje</a:t>
            </a:r>
            <a:r>
              <a:rPr lang="en-US" dirty="0" smtClean="0"/>
              <a:t> </a:t>
            </a:r>
            <a:r>
              <a:rPr lang="en-US" dirty="0" err="1" smtClean="0"/>
              <a:t>Satibara</a:t>
            </a:r>
            <a:r>
              <a:rPr lang="sr-Latn-RS" dirty="0" smtClean="0"/>
              <a:t> je konkurisala sa 2 projekta – nijedan nije podržan</a:t>
            </a:r>
          </a:p>
          <a:p>
            <a:r>
              <a:rPr lang="sr-Latn-RS" dirty="0" smtClean="0"/>
              <a:t>Evropa NOSTRA je konkurisala s jednim projektom – nije podržan</a:t>
            </a:r>
          </a:p>
          <a:p>
            <a:r>
              <a:rPr lang="sr-Latn-RS" dirty="0" smtClean="0"/>
              <a:t>Asocijacija NKSS je konkurisala sa 4 projekta – nijedan nije podržan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2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rbel Light" panose="020B0303020204020204" pitchFamily="34" charset="0"/>
              </a:rPr>
              <a:t>BUDŽET REPUBLIKE SRBIJE I </a:t>
            </a:r>
            <a:r>
              <a:rPr lang="sr-Latn-RS" dirty="0" smtClean="0">
                <a:latin typeface="Corbel Light" panose="020B0303020204020204" pitchFamily="34" charset="0"/>
              </a:rPr>
              <a:t/>
            </a:r>
            <a:br>
              <a:rPr lang="sr-Latn-RS" dirty="0" smtClean="0">
                <a:latin typeface="Corbel Light" panose="020B0303020204020204" pitchFamily="34" charset="0"/>
              </a:rPr>
            </a:br>
            <a:r>
              <a:rPr lang="en-US" dirty="0" smtClean="0">
                <a:latin typeface="Corbel Light" panose="020B0303020204020204" pitchFamily="34" charset="0"/>
              </a:rPr>
              <a:t>MINISTARSTVA </a:t>
            </a:r>
            <a:r>
              <a:rPr lang="en-US" dirty="0">
                <a:latin typeface="Corbel Light" panose="020B0303020204020204" pitchFamily="34" charset="0"/>
              </a:rPr>
              <a:t>ZA KULTURU I INFORMISANJE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738206"/>
              </p:ext>
            </p:extLst>
          </p:nvPr>
        </p:nvGraphicFramePr>
        <p:xfrm>
          <a:off x="1113904" y="1970114"/>
          <a:ext cx="9925398" cy="3998423"/>
        </p:xfrm>
        <a:graphic>
          <a:graphicData uri="http://schemas.openxmlformats.org/drawingml/2006/table">
            <a:tbl>
              <a:tblPr firstRow="1" firstCol="1" bandRow="1"/>
              <a:tblGrid>
                <a:gridCol w="948120">
                  <a:extLst>
                    <a:ext uri="{9D8B030D-6E8A-4147-A177-3AD203B41FA5}">
                      <a16:colId xmlns:a16="http://schemas.microsoft.com/office/drawing/2014/main" xmlns="" val="2573312141"/>
                    </a:ext>
                  </a:extLst>
                </a:gridCol>
                <a:gridCol w="2200283">
                  <a:extLst>
                    <a:ext uri="{9D8B030D-6E8A-4147-A177-3AD203B41FA5}">
                      <a16:colId xmlns:a16="http://schemas.microsoft.com/office/drawing/2014/main" xmlns="" val="2568596930"/>
                    </a:ext>
                  </a:extLst>
                </a:gridCol>
                <a:gridCol w="2062430">
                  <a:extLst>
                    <a:ext uri="{9D8B030D-6E8A-4147-A177-3AD203B41FA5}">
                      <a16:colId xmlns:a16="http://schemas.microsoft.com/office/drawing/2014/main" xmlns="" val="1795311339"/>
                    </a:ext>
                  </a:extLst>
                </a:gridCol>
                <a:gridCol w="1194724">
                  <a:extLst>
                    <a:ext uri="{9D8B030D-6E8A-4147-A177-3AD203B41FA5}">
                      <a16:colId xmlns:a16="http://schemas.microsoft.com/office/drawing/2014/main" xmlns="" val="2236511574"/>
                    </a:ext>
                  </a:extLst>
                </a:gridCol>
                <a:gridCol w="2171181">
                  <a:extLst>
                    <a:ext uri="{9D8B030D-6E8A-4147-A177-3AD203B41FA5}">
                      <a16:colId xmlns:a16="http://schemas.microsoft.com/office/drawing/2014/main" xmlns="" val="4179667136"/>
                    </a:ext>
                  </a:extLst>
                </a:gridCol>
                <a:gridCol w="1348660">
                  <a:extLst>
                    <a:ext uri="{9D8B030D-6E8A-4147-A177-3AD203B41FA5}">
                      <a16:colId xmlns:a16="http://schemas.microsoft.com/office/drawing/2014/main" xmlns="" val="848180937"/>
                    </a:ext>
                  </a:extLst>
                </a:gridCol>
              </a:tblGrid>
              <a:tr h="76782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GODINA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UKUPAN BUDŽET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REPUBLIKE SRBIJE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KULTURA I JAVNO INFORMISANJE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BUDŽETU RS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KULTURA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sr-Latn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BUDŽETU RS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6326517"/>
                  </a:ext>
                </a:extLst>
              </a:tr>
              <a:tr h="58866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1.082.988.184.000 din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8.939.233.875 </a:t>
                      </a: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16.678.247.000 din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137.666.092 €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7.530.257.000 din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62.156.475 €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sr-Latn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sr-Cyrl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9080104"/>
                  </a:ext>
                </a:extLst>
              </a:tr>
              <a:tr h="588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Cyrl-R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1.085.308.426.000 </a:t>
                      </a:r>
                      <a:r>
                        <a:rPr lang="sr-Cyrl-R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8.890.141.104 </a:t>
                      </a: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11,041,145,000 din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90.441.882 €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6.880.719.000 din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56.362.377 €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sr-Latn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sr-Cyrl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5643158"/>
                  </a:ext>
                </a:extLst>
              </a:tr>
              <a:tr h="588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Cyrl-R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1.123.195.679.000 </a:t>
                      </a:r>
                      <a:r>
                        <a:rPr lang="sr-Cyrl-R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9.093.229.267 €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12.819.522.000 </a:t>
                      </a:r>
                      <a:r>
                        <a:rPr lang="sr-Cyrl-RS" sz="16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</a:t>
                      </a:r>
                      <a:r>
                        <a:rPr lang="sr-Cyrl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103.784.990 €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</a:t>
                      </a: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8.266.877.000 </a:t>
                      </a: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 </a:t>
                      </a: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66.927.437 €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  <a:r>
                        <a:rPr lang="sr-Latn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sr-Cyrl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6399245"/>
                  </a:ext>
                </a:extLst>
              </a:tr>
              <a:tr h="588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Cyrl-R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1.179.248.230.000 </a:t>
                      </a:r>
                      <a:r>
                        <a:rPr lang="sr-Cyrl-R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9.909.648.992 €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  <a:r>
                        <a:rPr lang="sr-Latn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0.54</a:t>
                      </a:r>
                      <a:r>
                        <a:rPr lang="sr-Latn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 </a:t>
                      </a:r>
                      <a:r>
                        <a:rPr lang="sr-Cyrl-RS" sz="16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110.676.865 €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</a:t>
                      </a:r>
                      <a:r>
                        <a:rPr lang="sr-Latn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Cyrl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7.493.969.000</a:t>
                      </a:r>
                      <a:r>
                        <a:rPr lang="sr-Cyrl-RS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16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62.974.529 €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0,64%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344941"/>
                  </a:ext>
                </a:extLst>
              </a:tr>
              <a:tr h="875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Cyrl-R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1.269.091.337.000 </a:t>
                      </a: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10.724.111.349 €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14,404,509,000 </a:t>
                      </a: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121.721.387 €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Cyrl-RS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1,13%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9.415.666.000 din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79.564.526 €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sr-Latn-RS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0,74%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4570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89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Corbel Light" panose="020B0303020204020204" pitchFamily="34" charset="0"/>
              </a:rPr>
              <a:t>PROJEKTI ČLANICA NKSS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85709659"/>
              </p:ext>
            </p:extLst>
          </p:nvPr>
        </p:nvGraphicFramePr>
        <p:xfrm>
          <a:off x="-116148" y="1924064"/>
          <a:ext cx="5482232" cy="4160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384925941"/>
              </p:ext>
            </p:extLst>
          </p:nvPr>
        </p:nvGraphicFramePr>
        <p:xfrm>
          <a:off x="4159952" y="1918250"/>
          <a:ext cx="3823970" cy="457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83902062"/>
              </p:ext>
            </p:extLst>
          </p:nvPr>
        </p:nvGraphicFramePr>
        <p:xfrm>
          <a:off x="7697853" y="1918250"/>
          <a:ext cx="3832225" cy="457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4895" y="5618163"/>
            <a:ext cx="2643447" cy="46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00666" y="5851539"/>
            <a:ext cx="2420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PODRŽANO 5 OD </a:t>
            </a:r>
          </a:p>
          <a:p>
            <a:r>
              <a:rPr lang="sr-Latn-RS" dirty="0" smtClean="0">
                <a:latin typeface="Corbel Light" panose="020B0303020204020204" pitchFamily="34" charset="0"/>
              </a:rPr>
              <a:t>60 PROJEKATA</a:t>
            </a:r>
            <a:endParaRPr lang="en-US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0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5016" y="3660163"/>
            <a:ext cx="9144000" cy="2024063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KOMPARATIVNA ANALIZA BUDŽETA ZA KULTURU U ZEMLJAMA I GRADOVIMA REGIONA  (2015 -2019)</a:t>
            </a:r>
            <a:endParaRPr lang="en-US" dirty="0">
              <a:latin typeface="Corbel Light" panose="020B03030202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46" y="204283"/>
            <a:ext cx="2882540" cy="17015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171" y="204283"/>
            <a:ext cx="3752350" cy="152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1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BUDŽETI ZA KULTURU U DRŽAVAMA I ENTITETIMA U REGIONU (U HILJADAMA EUR)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2545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414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rbel Light" panose="020B0303020204020204" pitchFamily="34" charset="0"/>
              </a:rPr>
              <a:t>PROCENAT KOJI SE IZDVAJA ZA KULTURU OD UKUPNOG BUD</a:t>
            </a:r>
            <a:r>
              <a:rPr lang="sr-Latn-RS" dirty="0" smtClean="0">
                <a:latin typeface="Corbel Light" panose="020B0303020204020204" pitchFamily="34" charset="0"/>
              </a:rPr>
              <a:t>ŽETA ZEMLJE (2015 – 2019)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2761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345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Corbel Light" panose="020B0303020204020204" pitchFamily="34" charset="0"/>
              </a:rPr>
              <a:t>IZDVAJANJA ZA KULTURU PO GLAVI STANOVNIKA (U EUR)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2143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610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Corbel Light" panose="020B0303020204020204" pitchFamily="34" charset="0"/>
              </a:rPr>
              <a:t>BUDŽETI ZA KULTURU GLAVNIH GRADOVA ZEMALJA REGIONA (U HILJADAMA EUR)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7009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91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Corbel Light" panose="020B0303020204020204" pitchFamily="34" charset="0"/>
              </a:rPr>
              <a:t>PROCENAT IZDVAJANJA ZA KULTURU OD UKUPNOG GRADSKOG BUDŽETA 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9698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421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Corbel Light" panose="020B0303020204020204" pitchFamily="34" charset="0"/>
              </a:rPr>
              <a:t>IZDVAJANJA ZA KULTURU PO GLAVI STANOVNIKA (U EUR)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3928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381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 Light"/>
              </a:rPr>
              <a:t>% ZA KULTURU</a:t>
            </a:r>
            <a:endParaRPr lang="en-US" dirty="0">
              <a:latin typeface="Corbel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Sa </a:t>
            </a:r>
            <a:r>
              <a:rPr lang="en-US" sz="3200" dirty="0" smtClean="0"/>
              <a:t>10.724.111.000 € </a:t>
            </a:r>
            <a:r>
              <a:rPr lang="en-US" sz="3200" dirty="0" err="1" smtClean="0"/>
              <a:t>bu</a:t>
            </a:r>
            <a:r>
              <a:rPr lang="sr-Latn-RS" sz="3200" dirty="0"/>
              <a:t>džet </a:t>
            </a:r>
            <a:r>
              <a:rPr lang="sr-Latn-RS" sz="3200" dirty="0" smtClean="0"/>
              <a:t>Srbije </a:t>
            </a:r>
            <a:r>
              <a:rPr lang="sr-Latn-RS" sz="3200" dirty="0"/>
              <a:t>je drugi najveći u regionu, kao što je i sa  898.624.000 € </a:t>
            </a:r>
            <a:r>
              <a:rPr lang="sr-Latn-RS" sz="3200" dirty="0" smtClean="0"/>
              <a:t> budžet Beograda drugi najveći budžet glavnih gradova u regionu.</a:t>
            </a:r>
          </a:p>
          <a:p>
            <a:r>
              <a:rPr lang="sr-Latn-RS" sz="3200" dirty="0" smtClean="0"/>
              <a:t>Problem je procenat budžeta koji se odvaja za kulturu – zato je izdvajanje za kulturu po glavi stanovnika ili najniže ili među najnižima u regionu.</a:t>
            </a:r>
          </a:p>
          <a:p>
            <a:r>
              <a:rPr lang="sr-Latn-RS" sz="3200" dirty="0" smtClean="0"/>
              <a:t>Kampanja 1% za kulturu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>
                <a:latin typeface="Corbel Light" panose="020B0303020204020204" pitchFamily="34" charset="0"/>
              </a:rPr>
              <a:t>STRUKTURA BUDŽETA </a:t>
            </a:r>
            <a:br>
              <a:rPr lang="sr-Latn-RS" dirty="0" smtClean="0">
                <a:latin typeface="Corbel Light" panose="020B0303020204020204" pitchFamily="34" charset="0"/>
              </a:rPr>
            </a:br>
            <a:r>
              <a:rPr lang="sr-Latn-RS" dirty="0" smtClean="0">
                <a:latin typeface="Corbel Light" panose="020B0303020204020204" pitchFamily="34" charset="0"/>
              </a:rPr>
              <a:t>MINISTARSTVA KULTURE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2906415" cy="190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81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latin typeface="Corbel Light" panose="020B0303020204020204" pitchFamily="34" charset="0"/>
              </a:rPr>
              <a:t>STRUKTURA BUDŽETA </a:t>
            </a:r>
            <a:br>
              <a:rPr lang="sr-Latn-RS" dirty="0">
                <a:latin typeface="Corbel Light" panose="020B0303020204020204" pitchFamily="34" charset="0"/>
              </a:rPr>
            </a:br>
            <a:r>
              <a:rPr lang="sr-Latn-RS" dirty="0">
                <a:latin typeface="Corbel Light" panose="020B0303020204020204" pitchFamily="34" charset="0"/>
              </a:rPr>
              <a:t>MINISTARSTVA </a:t>
            </a:r>
            <a:r>
              <a:rPr lang="sr-Latn-RS" dirty="0" smtClean="0">
                <a:latin typeface="Corbel Light" panose="020B0303020204020204" pitchFamily="34" charset="0"/>
              </a:rPr>
              <a:t>KULTURE (2015 – 2019)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2739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138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latin typeface="Corbel Light" panose="020B0303020204020204" pitchFamily="34" charset="0"/>
              </a:rPr>
              <a:t>KONKURS ZA </a:t>
            </a:r>
            <a:br>
              <a:rPr lang="sr-Latn-RS" dirty="0" smtClean="0">
                <a:latin typeface="Corbel Light" panose="020B0303020204020204" pitchFamily="34" charset="0"/>
              </a:rPr>
            </a:br>
            <a:r>
              <a:rPr lang="sr-Latn-RS" dirty="0" smtClean="0">
                <a:latin typeface="Corbel Light" panose="020B0303020204020204" pitchFamily="34" charset="0"/>
              </a:rPr>
              <a:t>SAVREMENO UMETNIČKO STVARALAŠTVO</a:t>
            </a:r>
            <a:endParaRPr lang="en-US" dirty="0">
              <a:latin typeface="Corbel Light" panose="020B0303020204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0057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594" y="2715951"/>
            <a:ext cx="8231626" cy="282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4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0632" y="4900864"/>
            <a:ext cx="28394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Corbel Light" panose="020B0303020204020204" pitchFamily="34" charset="0"/>
              </a:rPr>
              <a:t>UKUPNO PODRŽANA </a:t>
            </a:r>
          </a:p>
          <a:p>
            <a:r>
              <a:rPr lang="sr-Latn-RS" sz="3200" dirty="0" smtClean="0">
                <a:latin typeface="Corbel Light" panose="020B0303020204020204" pitchFamily="34" charset="0"/>
              </a:rPr>
              <a:t>824 PROJEKTA</a:t>
            </a:r>
            <a:endParaRPr lang="en-US" sz="3200" dirty="0">
              <a:latin typeface="Corbel Light" panose="020B0303020204020204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613972610"/>
              </p:ext>
            </p:extLst>
          </p:nvPr>
        </p:nvGraphicFramePr>
        <p:xfrm>
          <a:off x="4445876" y="-289311"/>
          <a:ext cx="7746124" cy="714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0632" y="324293"/>
            <a:ext cx="45479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000" dirty="0" smtClean="0">
                <a:latin typeface="Corbel Light" panose="020B0303020204020204" pitchFamily="34" charset="0"/>
              </a:rPr>
              <a:t>BROJ PROJEKATA PO OBLASTIMA</a:t>
            </a:r>
            <a:endParaRPr lang="en-US" sz="4000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18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72812136"/>
              </p:ext>
            </p:extLst>
          </p:nvPr>
        </p:nvGraphicFramePr>
        <p:xfrm>
          <a:off x="3949366" y="-312821"/>
          <a:ext cx="8242634" cy="7636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8442" y="4848725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latin typeface="Corbel Light" panose="020B0303020204020204" pitchFamily="34" charset="0"/>
              </a:rPr>
              <a:t>UKUPNO SREDSTAVA 372.234.000 RSD</a:t>
            </a:r>
          </a:p>
          <a:p>
            <a:r>
              <a:rPr lang="sr-Latn-RS" sz="2800" dirty="0" smtClean="0">
                <a:latin typeface="Corbel Light" panose="020B0303020204020204" pitchFamily="34" charset="0"/>
              </a:rPr>
              <a:t>3.145.000 €</a:t>
            </a:r>
            <a:endParaRPr lang="en-US" sz="2800" dirty="0">
              <a:latin typeface="Corbel Light" panose="020B03030202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694" y="228600"/>
            <a:ext cx="45479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000" dirty="0" smtClean="0">
                <a:latin typeface="Corbel Light" panose="020B0303020204020204" pitchFamily="34" charset="0"/>
              </a:rPr>
              <a:t>ODOBRENA SREDSTVA PO OBLASTIMA</a:t>
            </a:r>
            <a:endParaRPr lang="en-US" sz="4000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90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257495730"/>
              </p:ext>
            </p:extLst>
          </p:nvPr>
        </p:nvGraphicFramePr>
        <p:xfrm>
          <a:off x="4824663" y="-74428"/>
          <a:ext cx="7551942" cy="6932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6726" y="228600"/>
            <a:ext cx="45479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dirty="0" smtClean="0">
                <a:latin typeface="Corbel Light" panose="020B0303020204020204" pitchFamily="34" charset="0"/>
              </a:rPr>
              <a:t>BROJ PROJEKATA PREMA TIPU ORGANIZACIJE</a:t>
            </a:r>
            <a:endParaRPr lang="en-US" sz="3600" dirty="0">
              <a:latin typeface="Corbel Light" panose="020B0303020204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493607"/>
              </p:ext>
            </p:extLst>
          </p:nvPr>
        </p:nvGraphicFramePr>
        <p:xfrm>
          <a:off x="418841" y="3148367"/>
          <a:ext cx="3325495" cy="2739898"/>
        </p:xfrm>
        <a:graphic>
          <a:graphicData uri="http://schemas.openxmlformats.org/drawingml/2006/table">
            <a:tbl>
              <a:tblPr firstRow="1" firstCol="1" bandRow="1"/>
              <a:tblGrid>
                <a:gridCol w="1887220">
                  <a:extLst>
                    <a:ext uri="{9D8B030D-6E8A-4147-A177-3AD203B41FA5}">
                      <a16:colId xmlns:a16="http://schemas.microsoft.com/office/drawing/2014/main" xmlns="" val="3211992680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xmlns="" val="33312170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NEVLADINE ORGANIZACIJE KOJE SE BAVE KULTUROM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313 PROJEKATA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3701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KULTURNE USTANOVE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 PROJEKATA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4836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PREDUZEĆA I PREDUZETNICI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 PROJEKTA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5725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STRUKOVNA UDRUŽENJA UMETNIKA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 PROJEKATA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4522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NAUČNO-ISTRAŽIVAČKE USTANOVE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PROJEKTA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26947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KULTURNO-UMETNIČKA DRUŠTVA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PROJEKATA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19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OSTALI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 PROJEKTA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0919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rbel Light" panose="020B03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824 PROJEKTA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804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9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1735</Words>
  <Application>Microsoft Office PowerPoint</Application>
  <PresentationFormat>Widescreen</PresentationFormat>
  <Paragraphs>298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Corbel Light</vt:lpstr>
      <vt:lpstr>Times New Roman</vt:lpstr>
      <vt:lpstr>Office Theme</vt:lpstr>
      <vt:lpstr>ANALIZA REZULTATA KONKURSA MINISTARSTVA KULTURE I INFORMISANJA U OBLASTI SAVREMENOG STVARALAŠTVA (2019)</vt:lpstr>
      <vt:lpstr>ANALIZA KONKURSA MINISTARSTVA KULTURE ZA SAVREMENO STVARALAŠTVO</vt:lpstr>
      <vt:lpstr>BUDŽET REPUBLIKE SRBIJE I  MINISTARSTVA ZA KULTURU I INFORMISANJE</vt:lpstr>
      <vt:lpstr>STRUKTURA BUDŽETA  MINISTARSTVA KULTURE</vt:lpstr>
      <vt:lpstr>STRUKTURA BUDŽETA  MINISTARSTVA KULTURE (2015 – 2019)</vt:lpstr>
      <vt:lpstr>KONKURS ZA  SAVREMENO UMETNIČKO STVARALAŠTVO</vt:lpstr>
      <vt:lpstr>PowerPoint Presentation</vt:lpstr>
      <vt:lpstr>PowerPoint Presentation</vt:lpstr>
      <vt:lpstr>PowerPoint Presentation</vt:lpstr>
      <vt:lpstr>PowerPoint Presentation</vt:lpstr>
      <vt:lpstr>ODNOS BROJA PODRŽANIH I ODBIJENIH PROJEKATA PREMA OBLASTIMA</vt:lpstr>
      <vt:lpstr>ODNOS BROJA PODRŽANIH I ODBIJENIH PROJEKATA PREMA TIPU ORGANIZACIJE</vt:lpstr>
      <vt:lpstr>DEO BUDŽETA MINISTARSTVA ZA KULTURU KOJI DOBIJA CIVILNI SEKTOR U KULTURI</vt:lpstr>
      <vt:lpstr>NKSS PROJEKTI</vt:lpstr>
      <vt:lpstr>PROJEKTI „SUMNJIVIH“ ORGANIZACIJA</vt:lpstr>
      <vt:lpstr>PROJEKTI „SUMNJIVH“ ORGANIZACIJA</vt:lpstr>
      <vt:lpstr>ISTRAŽIVAČKI PROJEKTI</vt:lpstr>
      <vt:lpstr>BUDŽETSKA LINIJA 481</vt:lpstr>
      <vt:lpstr>ANALIZA REZULTATA KONKURSA SEKRETARIJATA ZA KULTURU GRADA BEOGRADA (2019)</vt:lpstr>
      <vt:lpstr>ANALIZA KONKURSA SEKRETARIJATA ZA KULTURU GRADA BEOGRADA</vt:lpstr>
      <vt:lpstr>BUDŽET ZA KULTURU GRADA BEOGRADA I KONKURS SEKRETARIJATA ZA KULTURU 2015 - 2019</vt:lpstr>
      <vt:lpstr>KONKURS SEKRETARIJATA ZA KULTURU GRADA BEOGRADA</vt:lpstr>
      <vt:lpstr>PowerPoint Presentation</vt:lpstr>
      <vt:lpstr>PowerPoint Presentation</vt:lpstr>
      <vt:lpstr>PROJEKTI „SUMNJIVIH“ ORGANIZACIJA</vt:lpstr>
      <vt:lpstr>„SUMNJIVI“ PROJEKTI</vt:lpstr>
      <vt:lpstr>„SUMNJIVI“ PROJEKTI</vt:lpstr>
      <vt:lpstr>„SUMNJIVI“ PROJEKTI</vt:lpstr>
      <vt:lpstr>PROJEKTI ČLANICA NKSS</vt:lpstr>
      <vt:lpstr>PROJEKTI ČLANICA NKSS</vt:lpstr>
      <vt:lpstr>KOMPARATIVNA ANALIZA BUDŽETA ZA KULTURU U ZEMLJAMA I GRADOVIMA REGIONA  (2015 -2019)</vt:lpstr>
      <vt:lpstr>BUDŽETI ZA KULTURU U DRŽAVAMA I ENTITETIMA U REGIONU (U HILJADAMA EUR)</vt:lpstr>
      <vt:lpstr>PROCENAT KOJI SE IZDVAJA ZA KULTURU OD UKUPNOG BUDŽETA ZEMLJE (2015 – 2019)</vt:lpstr>
      <vt:lpstr>IZDVAJANJA ZA KULTURU PO GLAVI STANOVNIKA (U EUR)</vt:lpstr>
      <vt:lpstr>BUDŽETI ZA KULTURU GLAVNIH GRADOVA ZEMALJA REGIONA (U HILJADAMA EUR)</vt:lpstr>
      <vt:lpstr>PROCENAT IZDVAJANJA ZA KULTURU OD UKUPNOG GRADSKOG BUDŽETA </vt:lpstr>
      <vt:lpstr>IZDVAJANJA ZA KULTURU PO GLAVI STANOVNIKA (U EUR)</vt:lpstr>
      <vt:lpstr>% ZA KULTURU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NEZAVISNA KULTURNA SCENA SRBIJE</dc:title>
  <dc:creator>Pedja</dc:creator>
  <cp:lastModifiedBy>Windows User</cp:lastModifiedBy>
  <cp:revision>374</cp:revision>
  <dcterms:created xsi:type="dcterms:W3CDTF">2016-12-12T07:32:16Z</dcterms:created>
  <dcterms:modified xsi:type="dcterms:W3CDTF">2019-05-14T11:28:58Z</dcterms:modified>
</cp:coreProperties>
</file>