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2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3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4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5.xml" ContentType="application/vnd.openxmlformats-officedocument.themeOverr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6.xml" ContentType="application/vnd.openxmlformats-officedocument.themeOverr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7.xml" ContentType="application/vnd.openxmlformats-officedocument.themeOverride+xml"/>
  <Override PartName="/ppt/drawings/drawing2.xml" ContentType="application/vnd.openxmlformats-officedocument.drawingml.chartshapes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8.xml" ContentType="application/vnd.openxmlformats-officedocument.themeOverride+xml"/>
  <Override PartName="/ppt/drawings/drawing3.xml" ContentType="application/vnd.openxmlformats-officedocument.drawingml.chartshapes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9.xml" ContentType="application/vnd.openxmlformats-officedocument.themeOverr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10.xml" ContentType="application/vnd.openxmlformats-officedocument.themeOverr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83" r:id="rId3"/>
    <p:sldId id="368" r:id="rId4"/>
    <p:sldId id="359" r:id="rId5"/>
    <p:sldId id="353" r:id="rId6"/>
    <p:sldId id="360" r:id="rId7"/>
    <p:sldId id="293" r:id="rId8"/>
    <p:sldId id="369" r:id="rId9"/>
    <p:sldId id="370" r:id="rId10"/>
    <p:sldId id="364" r:id="rId11"/>
    <p:sldId id="385" r:id="rId12"/>
    <p:sldId id="365" r:id="rId13"/>
    <p:sldId id="386" r:id="rId14"/>
    <p:sldId id="426" r:id="rId15"/>
    <p:sldId id="427" r:id="rId16"/>
    <p:sldId id="388" r:id="rId17"/>
    <p:sldId id="401" r:id="rId18"/>
    <p:sldId id="396" r:id="rId19"/>
    <p:sldId id="397" r:id="rId20"/>
    <p:sldId id="398" r:id="rId21"/>
    <p:sldId id="405" r:id="rId22"/>
    <p:sldId id="406" r:id="rId23"/>
    <p:sldId id="407" r:id="rId24"/>
    <p:sldId id="408" r:id="rId25"/>
    <p:sldId id="413" r:id="rId26"/>
    <p:sldId id="414" r:id="rId27"/>
    <p:sldId id="415" r:id="rId28"/>
    <p:sldId id="416" r:id="rId29"/>
    <p:sldId id="417" r:id="rId30"/>
    <p:sldId id="418" r:id="rId31"/>
    <p:sldId id="338" r:id="rId32"/>
    <p:sldId id="366" r:id="rId33"/>
    <p:sldId id="372" r:id="rId34"/>
    <p:sldId id="371" r:id="rId35"/>
    <p:sldId id="382" r:id="rId36"/>
    <p:sldId id="390" r:id="rId37"/>
    <p:sldId id="373" r:id="rId38"/>
    <p:sldId id="376" r:id="rId39"/>
    <p:sldId id="428" r:id="rId40"/>
    <p:sldId id="419" r:id="rId41"/>
    <p:sldId id="424" r:id="rId42"/>
    <p:sldId id="420" r:id="rId43"/>
    <p:sldId id="421" r:id="rId44"/>
    <p:sldId id="422" r:id="rId45"/>
    <p:sldId id="423" r:id="rId46"/>
    <p:sldId id="404" r:id="rId47"/>
    <p:sldId id="402" r:id="rId48"/>
    <p:sldId id="403" r:id="rId49"/>
    <p:sldId id="412" r:id="rId50"/>
    <p:sldId id="411" r:id="rId51"/>
    <p:sldId id="425" r:id="rId52"/>
    <p:sldId id="387" r:id="rId53"/>
    <p:sldId id="393" r:id="rId54"/>
    <p:sldId id="409" r:id="rId55"/>
    <p:sldId id="410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49" autoAdjust="0"/>
    <p:restoredTop sz="94660"/>
  </p:normalViewPr>
  <p:slideViewPr>
    <p:cSldViewPr snapToGrid="0">
      <p:cViewPr varScale="1">
        <p:scale>
          <a:sx n="77" d="100"/>
          <a:sy n="77" d="100"/>
        </p:scale>
        <p:origin x="43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24.xml"/><Relationship Id="rId1" Type="http://schemas.microsoft.com/office/2011/relationships/chartStyle" Target="style24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25.xml"/><Relationship Id="rId1" Type="http://schemas.microsoft.com/office/2011/relationships/chartStyle" Target="style25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Ministarstvo kulture i informisanja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137666</c:v>
                </c:pt>
                <c:pt idx="1">
                  <c:v>90442</c:v>
                </c:pt>
                <c:pt idx="2">
                  <c:v>103875</c:v>
                </c:pt>
                <c:pt idx="3">
                  <c:v>110677</c:v>
                </c:pt>
                <c:pt idx="4">
                  <c:v>121721</c:v>
                </c:pt>
                <c:pt idx="5">
                  <c:v>112595</c:v>
                </c:pt>
                <c:pt idx="6">
                  <c:v>90712</c:v>
                </c:pt>
                <c:pt idx="7">
                  <c:v>108094</c:v>
                </c:pt>
                <c:pt idx="8">
                  <c:v>125177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88-4EC7-9BBD-EBC19F9BA31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Ministarstvo kulture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07910480833150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A88-4EC7-9BBD-EBC19F9BA311}"/>
                </c:ext>
              </c:extLst>
            </c:dLbl>
            <c:dLbl>
              <c:idx val="1"/>
              <c:layout>
                <c:manualLayout>
                  <c:x val="1.1079104808331486E-2"/>
                  <c:y val="-4.908466277790840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A88-4EC7-9BBD-EBC19F9BA311}"/>
                </c:ext>
              </c:extLst>
            </c:dLbl>
            <c:dLbl>
              <c:idx val="2"/>
              <c:layout>
                <c:manualLayout>
                  <c:x val="1.329492576999770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A88-4EC7-9BBD-EBC19F9BA311}"/>
                </c:ext>
              </c:extLst>
            </c:dLbl>
            <c:dLbl>
              <c:idx val="3"/>
              <c:layout>
                <c:manualLayout>
                  <c:x val="1.329492576999778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A88-4EC7-9BBD-EBC19F9BA311}"/>
                </c:ext>
              </c:extLst>
            </c:dLbl>
            <c:dLbl>
              <c:idx val="4"/>
              <c:layout>
                <c:manualLayout>
                  <c:x val="1.329492576999770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A88-4EC7-9BBD-EBC19F9BA311}"/>
                </c:ext>
              </c:extLst>
            </c:dLbl>
            <c:dLbl>
              <c:idx val="5"/>
              <c:layout>
                <c:manualLayout>
                  <c:x val="1.107910480833140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A88-4EC7-9BBD-EBC19F9BA311}"/>
                </c:ext>
              </c:extLst>
            </c:dLbl>
            <c:dLbl>
              <c:idx val="6"/>
              <c:layout>
                <c:manualLayout>
                  <c:x val="1.10791048083314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A88-4EC7-9BBD-EBC19F9BA311}"/>
                </c:ext>
              </c:extLst>
            </c:dLbl>
            <c:dLbl>
              <c:idx val="7"/>
              <c:layout>
                <c:manualLayout>
                  <c:x val="1.551074673166408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A88-4EC7-9BBD-EBC19F9BA311}"/>
                </c:ext>
              </c:extLst>
            </c:dLbl>
            <c:dLbl>
              <c:idx val="8"/>
              <c:layout>
                <c:manualLayout>
                  <c:x val="2.0531400966183399E-2"/>
                  <c:y val="-4.493413011193448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EB1-4302-9224-0E10C736D2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62156</c:v>
                </c:pt>
                <c:pt idx="1">
                  <c:v>56362</c:v>
                </c:pt>
                <c:pt idx="2">
                  <c:v>66927</c:v>
                </c:pt>
                <c:pt idx="3">
                  <c:v>62975</c:v>
                </c:pt>
                <c:pt idx="4">
                  <c:v>79565</c:v>
                </c:pt>
                <c:pt idx="5">
                  <c:v>83054</c:v>
                </c:pt>
                <c:pt idx="6">
                  <c:v>67180</c:v>
                </c:pt>
                <c:pt idx="7">
                  <c:v>96740</c:v>
                </c:pt>
                <c:pt idx="8">
                  <c:v>112851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A88-4EC7-9BBD-EBC19F9BA3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9803952"/>
        <c:axId val="1569804784"/>
      </c:barChart>
      <c:catAx>
        <c:axId val="1569803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9804784"/>
        <c:crosses val="autoZero"/>
        <c:auto val="1"/>
        <c:lblAlgn val="ctr"/>
        <c:lblOffset val="100"/>
        <c:noMultiLvlLbl val="0"/>
      </c:catAx>
      <c:valAx>
        <c:axId val="1569804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9803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Ukupna sredstva dodeljena na konkursu</c:v>
                </c:pt>
                <c:pt idx="1">
                  <c:v>Sredstva za projekta 481 (NVO)</c:v>
                </c:pt>
                <c:pt idx="2">
                  <c:v>Sredstva za projekte 463 (kulturne institucije)</c:v>
                </c:pt>
                <c:pt idx="3">
                  <c:v>Sredstva za projekte 424 (preduzeća i druge institucije)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513665</c:v>
                </c:pt>
                <c:pt idx="1">
                  <c:v>231930</c:v>
                </c:pt>
                <c:pt idx="2">
                  <c:v>152250</c:v>
                </c:pt>
                <c:pt idx="3">
                  <c:v>129485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D9-4DC3-8C25-E17C3A7F31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35059056"/>
        <c:axId val="1835052816"/>
      </c:barChart>
      <c:catAx>
        <c:axId val="183505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052816"/>
        <c:crosses val="autoZero"/>
        <c:auto val="1"/>
        <c:lblAlgn val="ctr"/>
        <c:lblOffset val="100"/>
        <c:noMultiLvlLbl val="0"/>
      </c:catAx>
      <c:valAx>
        <c:axId val="1835052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05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Prosečan iznos za podržane projekte</c:v>
                </c:pt>
                <c:pt idx="1">
                  <c:v>Prosečan iznos za projekte 481 (NVO)</c:v>
                </c:pt>
                <c:pt idx="2">
                  <c:v>Prosečan iznos za projekte 463 (kulturne institucije)</c:v>
                </c:pt>
                <c:pt idx="3">
                  <c:v>Prosečan iznos za projekte 424 (preduzeća i druge ustanove)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476056</c:v>
                </c:pt>
                <c:pt idx="1">
                  <c:v>391113</c:v>
                </c:pt>
                <c:pt idx="2">
                  <c:v>570225</c:v>
                </c:pt>
                <c:pt idx="3">
                  <c:v>591256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2F-4E6D-A530-C513AAB1FC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35059056"/>
        <c:axId val="1835052816"/>
      </c:barChart>
      <c:catAx>
        <c:axId val="183505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052816"/>
        <c:crosses val="autoZero"/>
        <c:auto val="1"/>
        <c:lblAlgn val="ctr"/>
        <c:lblOffset val="100"/>
        <c:noMultiLvlLbl val="0"/>
      </c:catAx>
      <c:valAx>
        <c:axId val="1835052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05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Ukupan broj podržanih projekata </c:v>
                </c:pt>
                <c:pt idx="1">
                  <c:v>Broj projekata 481 (NVO)</c:v>
                </c:pt>
                <c:pt idx="2">
                  <c:v>Broj projekata 463 (kulturne institucije)</c:v>
                </c:pt>
                <c:pt idx="3">
                  <c:v>Broj projekata 424 (preduzeća i druge ustanove)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289</c:v>
                </c:pt>
                <c:pt idx="1">
                  <c:v>138</c:v>
                </c:pt>
                <c:pt idx="2">
                  <c:v>104</c:v>
                </c:pt>
                <c:pt idx="3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D9-4DC3-8C25-E17C3A7F31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35059056"/>
        <c:axId val="1835052816"/>
      </c:barChart>
      <c:catAx>
        <c:axId val="183505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052816"/>
        <c:crosses val="autoZero"/>
        <c:auto val="1"/>
        <c:lblAlgn val="ctr"/>
        <c:lblOffset val="100"/>
        <c:noMultiLvlLbl val="0"/>
      </c:catAx>
      <c:valAx>
        <c:axId val="1835052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05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Ukupna sredstva dodeljena na konkursu</c:v>
                </c:pt>
                <c:pt idx="1">
                  <c:v>Sredstva za projekta 481 (NVO)</c:v>
                </c:pt>
                <c:pt idx="2">
                  <c:v>Sredstva za projekte 463 (kulturne institucije)</c:v>
                </c:pt>
                <c:pt idx="3">
                  <c:v>Sredstva za projekte 424 (preduzeća i druge institucije)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135000</c:v>
                </c:pt>
                <c:pt idx="1">
                  <c:v>41050</c:v>
                </c:pt>
                <c:pt idx="2">
                  <c:v>27100</c:v>
                </c:pt>
                <c:pt idx="3">
                  <c:v>68850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D9-4DC3-8C25-E17C3A7F31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35059056"/>
        <c:axId val="1835052816"/>
      </c:barChart>
      <c:catAx>
        <c:axId val="183505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052816"/>
        <c:crosses val="autoZero"/>
        <c:auto val="1"/>
        <c:lblAlgn val="ctr"/>
        <c:lblOffset val="100"/>
        <c:noMultiLvlLbl val="0"/>
      </c:catAx>
      <c:valAx>
        <c:axId val="1835052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05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Prosečan iznos za podržane projekte</c:v>
                </c:pt>
                <c:pt idx="1">
                  <c:v>Prosečan iznos za projekte 481 (NVO)</c:v>
                </c:pt>
                <c:pt idx="2">
                  <c:v>Prosečan iznos za projekte 463 (kulturne institucije)</c:v>
                </c:pt>
                <c:pt idx="3">
                  <c:v>Prosečan iznos za projekte 424 (preduzeća i druge ustanove)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1384083</c:v>
                </c:pt>
                <c:pt idx="1">
                  <c:v>297464</c:v>
                </c:pt>
                <c:pt idx="2">
                  <c:v>260576</c:v>
                </c:pt>
                <c:pt idx="3">
                  <c:v>1552325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2F-4E6D-A530-C513AAB1FC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35059056"/>
        <c:axId val="1835052816"/>
      </c:barChart>
      <c:catAx>
        <c:axId val="183505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052816"/>
        <c:crosses val="autoZero"/>
        <c:auto val="1"/>
        <c:lblAlgn val="ctr"/>
        <c:lblOffset val="100"/>
        <c:noMultiLvlLbl val="0"/>
      </c:catAx>
      <c:valAx>
        <c:axId val="1835052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05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5663205142835407E-2"/>
          <c:y val="2.3393196447999975E-2"/>
          <c:w val="0.95225950017117422"/>
          <c:h val="0.79815150768434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Ukupa broj projekata</c:v>
                </c:pt>
                <c:pt idx="1">
                  <c:v>Broj projekata NVO kultura</c:v>
                </c:pt>
                <c:pt idx="2">
                  <c:v>Broj projekata strukovna udruženja</c:v>
                </c:pt>
                <c:pt idx="3">
                  <c:v>Broj projekata KUD</c:v>
                </c:pt>
                <c:pt idx="4">
                  <c:v>Broj projekata zadužbine</c:v>
                </c:pt>
                <c:pt idx="5">
                  <c:v>Broj projekata (druge NVO)</c:v>
                </c:pt>
                <c:pt idx="6">
                  <c:v>Broj projekata kulturne ustanove</c:v>
                </c:pt>
                <c:pt idx="7">
                  <c:v>Broj druge ustanove</c:v>
                </c:pt>
                <c:pt idx="8">
                  <c:v>Broj projekata preduzeća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289</c:v>
                </c:pt>
                <c:pt idx="1">
                  <c:v>104</c:v>
                </c:pt>
                <c:pt idx="2">
                  <c:v>13</c:v>
                </c:pt>
                <c:pt idx="3">
                  <c:v>3</c:v>
                </c:pt>
                <c:pt idx="4">
                  <c:v>3</c:v>
                </c:pt>
                <c:pt idx="5">
                  <c:v>25</c:v>
                </c:pt>
                <c:pt idx="6">
                  <c:v>104</c:v>
                </c:pt>
                <c:pt idx="7">
                  <c:v>5</c:v>
                </c:pt>
                <c:pt idx="8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9B-4B19-926E-10A138477A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35059056"/>
        <c:axId val="1835052816"/>
      </c:barChart>
      <c:catAx>
        <c:axId val="183505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052816"/>
        <c:crosses val="autoZero"/>
        <c:auto val="1"/>
        <c:lblAlgn val="ctr"/>
        <c:lblOffset val="100"/>
        <c:noMultiLvlLbl val="0"/>
      </c:catAx>
      <c:valAx>
        <c:axId val="1835052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05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144108295244355E-2"/>
          <c:y val="4.1266998443291812E-2"/>
          <c:w val="0.92656260712246974"/>
          <c:h val="0.822060750432468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Ukupno odobrena sredstva </c:v>
                </c:pt>
                <c:pt idx="1">
                  <c:v>Ukupna sredstva NVO kultura</c:v>
                </c:pt>
                <c:pt idx="2">
                  <c:v>Ukupna sredstva strukovna udruženja</c:v>
                </c:pt>
                <c:pt idx="3">
                  <c:v>Ukupna sredstva KUD</c:v>
                </c:pt>
                <c:pt idx="4">
                  <c:v>Ukupna sredstva zadužbine</c:v>
                </c:pt>
                <c:pt idx="5">
                  <c:v>Ukupna sredstva druge NVO</c:v>
                </c:pt>
                <c:pt idx="6">
                  <c:v>Ukupna sredstva kulturne ustanove</c:v>
                </c:pt>
                <c:pt idx="7">
                  <c:v>Ukupna sredstva druge ustanove</c:v>
                </c:pt>
                <c:pt idx="8">
                  <c:v>Ukupna sredstva preduzeća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145000</c:v>
                </c:pt>
                <c:pt idx="1">
                  <c:v>32050</c:v>
                </c:pt>
                <c:pt idx="2">
                  <c:v>2950</c:v>
                </c:pt>
                <c:pt idx="3">
                  <c:v>450</c:v>
                </c:pt>
                <c:pt idx="4">
                  <c:v>300</c:v>
                </c:pt>
                <c:pt idx="5">
                  <c:v>6250</c:v>
                </c:pt>
                <c:pt idx="6">
                  <c:v>27100</c:v>
                </c:pt>
                <c:pt idx="7">
                  <c:v>5750</c:v>
                </c:pt>
                <c:pt idx="8">
                  <c:v>61000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C6-4EBD-9A6A-45443080DE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35059056"/>
        <c:axId val="1835052816"/>
      </c:barChart>
      <c:catAx>
        <c:axId val="183505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052816"/>
        <c:crosses val="autoZero"/>
        <c:auto val="1"/>
        <c:lblAlgn val="ctr"/>
        <c:lblOffset val="100"/>
        <c:noMultiLvlLbl val="0"/>
      </c:catAx>
      <c:valAx>
        <c:axId val="1835052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05905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400" dirty="0" err="1" smtClean="0"/>
              <a:t>Broj</a:t>
            </a:r>
            <a:r>
              <a:rPr lang="en-GB" sz="2400" dirty="0" smtClean="0"/>
              <a:t> </a:t>
            </a:r>
            <a:r>
              <a:rPr lang="en-GB" sz="2400" dirty="0" err="1" smtClean="0"/>
              <a:t>podr</a:t>
            </a:r>
            <a:r>
              <a:rPr lang="sr-Latn-RS" sz="2400" dirty="0" err="1" smtClean="0"/>
              <a:t>žanih</a:t>
            </a:r>
            <a:r>
              <a:rPr lang="sr-Latn-RS" sz="2400" baseline="0" smtClean="0"/>
              <a:t> projekata </a:t>
            </a:r>
            <a:endParaRPr lang="en-GB" sz="2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NKSS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B8-4FCB-A192-6B62424B59A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Sumnjivi projekti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B8-4FCB-A192-6B62424B59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8892879"/>
        <c:axId val="958885391"/>
      </c:barChart>
      <c:catAx>
        <c:axId val="95889287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58885391"/>
        <c:crosses val="autoZero"/>
        <c:auto val="1"/>
        <c:lblAlgn val="ctr"/>
        <c:lblOffset val="100"/>
        <c:noMultiLvlLbl val="0"/>
      </c:catAx>
      <c:valAx>
        <c:axId val="9588853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8892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 sz="2400" dirty="0" smtClean="0"/>
              <a:t>Dodeljena </a:t>
            </a:r>
            <a:r>
              <a:rPr lang="sr-Latn-RS" sz="2400" smtClean="0"/>
              <a:t>sredstva </a:t>
            </a:r>
          </a:p>
          <a:p>
            <a:pPr>
              <a:defRPr sz="2400"/>
            </a:pPr>
            <a:r>
              <a:rPr lang="sr-Latn-RS" sz="2400" dirty="0" smtClean="0"/>
              <a:t>(u hiljadama</a:t>
            </a:r>
            <a:r>
              <a:rPr lang="sr-Latn-RS" sz="2400" baseline="0" dirty="0" smtClean="0"/>
              <a:t> dinara)</a:t>
            </a:r>
            <a:r>
              <a:rPr lang="sr-Latn-RS" sz="2400" dirty="0" smtClean="0"/>
              <a:t> </a:t>
            </a:r>
            <a:r>
              <a:rPr lang="sr-Latn-RS" sz="2400" baseline="0" dirty="0" smtClean="0"/>
              <a:t> </a:t>
            </a:r>
            <a:endParaRPr lang="en-GB" sz="2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NKSS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0A-4D66-B66C-ECEAB87B4B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Sumnjivi projekti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0A-4D66-B66C-ECEAB87B4B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8892879"/>
        <c:axId val="958885391"/>
      </c:barChart>
      <c:catAx>
        <c:axId val="95889287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58885391"/>
        <c:crosses val="autoZero"/>
        <c:auto val="1"/>
        <c:lblAlgn val="ctr"/>
        <c:lblOffset val="100"/>
        <c:noMultiLvlLbl val="0"/>
      </c:catAx>
      <c:valAx>
        <c:axId val="9588853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8892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D7D31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Broj ukupno podržanih projekata</c:v>
                </c:pt>
                <c:pt idx="1">
                  <c:v>Broj podržanih projekata 481 (NVO)</c:v>
                </c:pt>
                <c:pt idx="2">
                  <c:v>Broj podržanih projekata 463 (kulturne institucije)</c:v>
                </c:pt>
                <c:pt idx="3">
                  <c:v>Broj podržanih projekata 424 (preduzeća i druge ustanove)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163</c:v>
                </c:pt>
                <c:pt idx="1">
                  <c:v>95</c:v>
                </c:pt>
                <c:pt idx="2">
                  <c:v>29</c:v>
                </c:pt>
                <c:pt idx="3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04-4770-A73A-31F68C3F68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35059056"/>
        <c:axId val="1835052816"/>
      </c:barChart>
      <c:catAx>
        <c:axId val="183505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052816"/>
        <c:crosses val="autoZero"/>
        <c:auto val="1"/>
        <c:lblAlgn val="ctr"/>
        <c:lblOffset val="100"/>
        <c:noMultiLvlLbl val="0"/>
      </c:catAx>
      <c:valAx>
        <c:axId val="1835052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05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BUDŽET MINISTARSTVA KULTURE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E082-45B6-889B-17B220A4E3A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E082-45B6-889B-17B220A4E3A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E082-45B6-889B-17B220A4E3A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E082-45B6-889B-17B220A4E3A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E082-45B6-889B-17B220A4E3A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E082-45B6-889B-17B220A4E3A1}"/>
              </c:ext>
            </c:extLst>
          </c:dPt>
          <c:dLbls>
            <c:dLbl>
              <c:idx val="0"/>
              <c:layout>
                <c:manualLayout>
                  <c:x val="-9.3231836325168557E-2"/>
                  <c:y val="5.892778898505454E-2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82-45B6-889B-17B220A4E3A1}"/>
                </c:ext>
              </c:extLst>
            </c:dLbl>
            <c:dLbl>
              <c:idx val="1"/>
              <c:layout>
                <c:manualLayout>
                  <c:x val="-4.0400167370383051E-2"/>
                  <c:y val="4.4879529009238077E-2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82-45B6-889B-17B220A4E3A1}"/>
                </c:ext>
              </c:extLst>
            </c:dLbl>
            <c:dLbl>
              <c:idx val="2"/>
              <c:layout>
                <c:manualLayout>
                  <c:x val="-4.7608267716535348E-2"/>
                  <c:y val="1.5634608173978215E-2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082-45B6-889B-17B220A4E3A1}"/>
                </c:ext>
              </c:extLst>
            </c:dLbl>
            <c:dLbl>
              <c:idx val="3"/>
              <c:layout>
                <c:manualLayout>
                  <c:x val="-2.1768990832667656E-2"/>
                  <c:y val="-7.9080733328461369E-2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082-45B6-889B-17B220A4E3A1}"/>
                </c:ext>
              </c:extLst>
            </c:dLbl>
            <c:dLbl>
              <c:idx val="4"/>
              <c:layout>
                <c:manualLayout>
                  <c:x val="-5.301308690580344E-2"/>
                  <c:y val="-3.0999875015623048E-2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082-45B6-889B-17B220A4E3A1}"/>
                </c:ext>
              </c:extLst>
            </c:dLbl>
            <c:dLbl>
              <c:idx val="5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E082-45B6-889B-17B220A4E3A1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Ministarstvo kulture</c:v>
                </c:pt>
                <c:pt idx="1">
                  <c:v>Kulturno nasleđe</c:v>
                </c:pt>
                <c:pt idx="2">
                  <c:v>Savremena kulturna produkcija</c:v>
                </c:pt>
                <c:pt idx="3">
                  <c:v>Međunarodna kulturna saradnja</c:v>
                </c:pt>
                <c:pt idx="4">
                  <c:v>Priznanja za doprinos kulturi</c:v>
                </c:pt>
                <c:pt idx="5">
                  <c:v>Ustanove kulture 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5.45E-2</c:v>
                </c:pt>
                <c:pt idx="1">
                  <c:v>9.3899999999999997E-2</c:v>
                </c:pt>
                <c:pt idx="2">
                  <c:v>0.13039999999999999</c:v>
                </c:pt>
                <c:pt idx="3">
                  <c:v>5.2699999999999997E-2</c:v>
                </c:pt>
                <c:pt idx="4">
                  <c:v>2.07E-2</c:v>
                </c:pt>
                <c:pt idx="5">
                  <c:v>0.64319999999999999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082-45B6-889B-17B220A4E3A1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Ukupna sredstva za podržane projekte</c:v>
                </c:pt>
                <c:pt idx="1">
                  <c:v>Sredstva za projekte 481 (NVO)</c:v>
                </c:pt>
                <c:pt idx="2">
                  <c:v>Sredstva za projekte 463 (kulturne institucije)</c:v>
                </c:pt>
                <c:pt idx="3">
                  <c:v>Sredstva za projekte 424 (preduzeća i druge ustanove)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200019</c:v>
                </c:pt>
                <c:pt idx="1">
                  <c:v>112477</c:v>
                </c:pt>
                <c:pt idx="2">
                  <c:v>62458</c:v>
                </c:pt>
                <c:pt idx="3">
                  <c:v>25085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F6-4F74-AED9-A9521B1B44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35059056"/>
        <c:axId val="1835052816"/>
      </c:barChart>
      <c:catAx>
        <c:axId val="183505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052816"/>
        <c:crosses val="autoZero"/>
        <c:auto val="1"/>
        <c:lblAlgn val="ctr"/>
        <c:lblOffset val="100"/>
        <c:noMultiLvlLbl val="0"/>
      </c:catAx>
      <c:valAx>
        <c:axId val="1835052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05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Prosečan iznos za podržane projekte</c:v>
                </c:pt>
                <c:pt idx="1">
                  <c:v>Prosečan iznos za projekte 481 (NVO)</c:v>
                </c:pt>
                <c:pt idx="2">
                  <c:v>Prosečan iznos za projekte 463 (kulturne institucije)</c:v>
                </c:pt>
                <c:pt idx="3">
                  <c:v>Prosečan iznos za projekte 424 (preduzeća i druge ustanove)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1227000</c:v>
                </c:pt>
                <c:pt idx="1">
                  <c:v>1183963</c:v>
                </c:pt>
                <c:pt idx="2">
                  <c:v>2153732</c:v>
                </c:pt>
                <c:pt idx="3">
                  <c:v>660122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2F-4E6D-A530-C513AAB1FC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35059056"/>
        <c:axId val="1835052816"/>
      </c:barChart>
      <c:catAx>
        <c:axId val="183505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052816"/>
        <c:crosses val="autoZero"/>
        <c:auto val="1"/>
        <c:lblAlgn val="ctr"/>
        <c:lblOffset val="100"/>
        <c:noMultiLvlLbl val="0"/>
      </c:catAx>
      <c:valAx>
        <c:axId val="1835052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05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Broj ukupno podržanih projekata</c:v>
                </c:pt>
                <c:pt idx="1">
                  <c:v>Broj podržanih projekata 481 (NVO)</c:v>
                </c:pt>
                <c:pt idx="2">
                  <c:v>Broj podržanih projekata 463 (kulturne institucije)</c:v>
                </c:pt>
                <c:pt idx="3">
                  <c:v>Broj podržanih projekata 424 (preduzeća i druge ustanove)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253</c:v>
                </c:pt>
                <c:pt idx="1">
                  <c:v>177</c:v>
                </c:pt>
                <c:pt idx="2">
                  <c:v>19</c:v>
                </c:pt>
                <c:pt idx="3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04-4770-A73A-31F68C3F68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35059056"/>
        <c:axId val="1835052816"/>
      </c:barChart>
      <c:catAx>
        <c:axId val="183505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052816"/>
        <c:crosses val="autoZero"/>
        <c:auto val="1"/>
        <c:lblAlgn val="ctr"/>
        <c:lblOffset val="100"/>
        <c:noMultiLvlLbl val="0"/>
      </c:catAx>
      <c:valAx>
        <c:axId val="1835052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05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Ukupna sredstva za podržane projekte</c:v>
                </c:pt>
                <c:pt idx="1">
                  <c:v>Sredstva za projekte 481 (NVO)</c:v>
                </c:pt>
                <c:pt idx="2">
                  <c:v>Sredstva za projekte 463 (kulturne institucije)</c:v>
                </c:pt>
                <c:pt idx="3">
                  <c:v>Sredstva za projekte 424 (preduzeća i druge ustanove)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90645</c:v>
                </c:pt>
                <c:pt idx="1">
                  <c:v>56180</c:v>
                </c:pt>
                <c:pt idx="2">
                  <c:v>14000</c:v>
                </c:pt>
                <c:pt idx="3">
                  <c:v>18215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F6-4F74-AED9-A9521B1B44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35059056"/>
        <c:axId val="1835052816"/>
      </c:barChart>
      <c:catAx>
        <c:axId val="183505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052816"/>
        <c:crosses val="autoZero"/>
        <c:auto val="1"/>
        <c:lblAlgn val="ctr"/>
        <c:lblOffset val="100"/>
        <c:noMultiLvlLbl val="0"/>
      </c:catAx>
      <c:valAx>
        <c:axId val="1835052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05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5663205142835407E-2"/>
          <c:y val="2.3393196447999975E-2"/>
          <c:w val="0.95225950017117422"/>
          <c:h val="0.79815150768434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Ukupa broj projekata</c:v>
                </c:pt>
                <c:pt idx="1">
                  <c:v>Broj projekata NVO kultura</c:v>
                </c:pt>
                <c:pt idx="2">
                  <c:v>Broj projekata strukovna udruženja</c:v>
                </c:pt>
                <c:pt idx="3">
                  <c:v>Broj projekata KUD</c:v>
                </c:pt>
                <c:pt idx="4">
                  <c:v>Broj projekata zadužbine</c:v>
                </c:pt>
                <c:pt idx="5">
                  <c:v>Broj projekata (druge NVO)</c:v>
                </c:pt>
                <c:pt idx="6">
                  <c:v>Broj projekata kulturne ustanove</c:v>
                </c:pt>
                <c:pt idx="7">
                  <c:v>Broj druge ustanove</c:v>
                </c:pt>
                <c:pt idx="8">
                  <c:v>Broj projekata preduzeća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253</c:v>
                </c:pt>
                <c:pt idx="1">
                  <c:v>111</c:v>
                </c:pt>
                <c:pt idx="2">
                  <c:v>23</c:v>
                </c:pt>
                <c:pt idx="3">
                  <c:v>13</c:v>
                </c:pt>
                <c:pt idx="4">
                  <c:v>10</c:v>
                </c:pt>
                <c:pt idx="5">
                  <c:v>27</c:v>
                </c:pt>
                <c:pt idx="6">
                  <c:v>19</c:v>
                </c:pt>
                <c:pt idx="7">
                  <c:v>17</c:v>
                </c:pt>
                <c:pt idx="8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9B-4B19-926E-10A138477A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35059056"/>
        <c:axId val="1835052816"/>
      </c:barChart>
      <c:catAx>
        <c:axId val="183505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052816"/>
        <c:crosses val="autoZero"/>
        <c:auto val="1"/>
        <c:lblAlgn val="ctr"/>
        <c:lblOffset val="100"/>
        <c:noMultiLvlLbl val="0"/>
      </c:catAx>
      <c:valAx>
        <c:axId val="1835052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05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144108295244355E-2"/>
          <c:y val="4.1266998443291812E-2"/>
          <c:w val="0.92656260712246974"/>
          <c:h val="0.822060750432468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Ukupno odobrena sredstva </c:v>
                </c:pt>
                <c:pt idx="1">
                  <c:v>Ukupna sredstva NVO kultura</c:v>
                </c:pt>
                <c:pt idx="2">
                  <c:v>Ukupna sredstva strukovna udruženja</c:v>
                </c:pt>
                <c:pt idx="3">
                  <c:v>Ukupna sredstva KUD</c:v>
                </c:pt>
                <c:pt idx="4">
                  <c:v>Ukupna sredstva zadužbine</c:v>
                </c:pt>
                <c:pt idx="5">
                  <c:v>Ukupna sredstva druge NVO</c:v>
                </c:pt>
                <c:pt idx="6">
                  <c:v>Ukupna sredstva kulturne ustanove</c:v>
                </c:pt>
                <c:pt idx="7">
                  <c:v>Ukupna sredstva druge ustanove</c:v>
                </c:pt>
                <c:pt idx="8">
                  <c:v>Ukupna sredstva preduzeća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90645</c:v>
                </c:pt>
                <c:pt idx="1">
                  <c:v>34610</c:v>
                </c:pt>
                <c:pt idx="2">
                  <c:v>8800</c:v>
                </c:pt>
                <c:pt idx="3">
                  <c:v>4900</c:v>
                </c:pt>
                <c:pt idx="4">
                  <c:v>3700</c:v>
                </c:pt>
                <c:pt idx="5">
                  <c:v>12870</c:v>
                </c:pt>
                <c:pt idx="6">
                  <c:v>18215</c:v>
                </c:pt>
                <c:pt idx="7">
                  <c:v>6115</c:v>
                </c:pt>
                <c:pt idx="8">
                  <c:v>13750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C6-4EBD-9A6A-45443080DE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35059056"/>
        <c:axId val="1835052816"/>
      </c:barChart>
      <c:catAx>
        <c:axId val="183505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052816"/>
        <c:crosses val="autoZero"/>
        <c:auto val="1"/>
        <c:lblAlgn val="ctr"/>
        <c:lblOffset val="100"/>
        <c:noMultiLvlLbl val="0"/>
      </c:catAx>
      <c:valAx>
        <c:axId val="1835052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05905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400" dirty="0" err="1" smtClean="0"/>
              <a:t>Broj</a:t>
            </a:r>
            <a:r>
              <a:rPr lang="en-GB" sz="2400" dirty="0" smtClean="0"/>
              <a:t> </a:t>
            </a:r>
            <a:r>
              <a:rPr lang="en-GB" sz="2400" dirty="0" err="1" smtClean="0"/>
              <a:t>podr</a:t>
            </a:r>
            <a:r>
              <a:rPr lang="sr-Latn-RS" sz="2400" dirty="0" err="1" smtClean="0"/>
              <a:t>žanih</a:t>
            </a:r>
            <a:r>
              <a:rPr lang="sr-Latn-RS" sz="2400" baseline="0" smtClean="0"/>
              <a:t> projekata </a:t>
            </a:r>
            <a:endParaRPr lang="en-GB" sz="2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NKSS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B8-4FCB-A192-6B62424B59A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Sumnjivi projekti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B8-4FCB-A192-6B62424B59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8892879"/>
        <c:axId val="958885391"/>
      </c:barChart>
      <c:catAx>
        <c:axId val="95889287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58885391"/>
        <c:crosses val="autoZero"/>
        <c:auto val="1"/>
        <c:lblAlgn val="ctr"/>
        <c:lblOffset val="100"/>
        <c:noMultiLvlLbl val="0"/>
      </c:catAx>
      <c:valAx>
        <c:axId val="9588853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8892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 sz="2400" dirty="0" smtClean="0"/>
              <a:t>Dodeljena </a:t>
            </a:r>
            <a:r>
              <a:rPr lang="sr-Latn-RS" sz="2400" smtClean="0"/>
              <a:t>sredstva </a:t>
            </a:r>
          </a:p>
          <a:p>
            <a:pPr>
              <a:defRPr sz="2400"/>
            </a:pPr>
            <a:r>
              <a:rPr lang="sr-Latn-RS" sz="2400" dirty="0" smtClean="0"/>
              <a:t>(u hiljadama</a:t>
            </a:r>
            <a:r>
              <a:rPr lang="sr-Latn-RS" sz="2400" baseline="0" dirty="0" smtClean="0"/>
              <a:t> dinara)</a:t>
            </a:r>
            <a:r>
              <a:rPr lang="sr-Latn-RS" sz="2400" dirty="0" smtClean="0"/>
              <a:t> </a:t>
            </a:r>
            <a:r>
              <a:rPr lang="sr-Latn-RS" sz="2400" baseline="0" dirty="0" smtClean="0"/>
              <a:t> </a:t>
            </a:r>
            <a:endParaRPr lang="en-GB" sz="2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NKSS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0A-4D66-B66C-ECEAB87B4B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Sumnjivi projekti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34450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0A-4D66-B66C-ECEAB87B4B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8892879"/>
        <c:axId val="958885391"/>
      </c:barChart>
      <c:catAx>
        <c:axId val="95889287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58885391"/>
        <c:crosses val="autoZero"/>
        <c:auto val="1"/>
        <c:lblAlgn val="ctr"/>
        <c:lblOffset val="100"/>
        <c:noMultiLvlLbl val="0"/>
      </c:catAx>
      <c:valAx>
        <c:axId val="9588853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8892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D7D31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Broj ukupno podržanih projekata</c:v>
                </c:pt>
                <c:pt idx="1">
                  <c:v>Broj podržanih projekata 481 (NVO)</c:v>
                </c:pt>
                <c:pt idx="2">
                  <c:v>Broj podržanih projekata 463 (kulturne institucije)</c:v>
                </c:pt>
                <c:pt idx="3">
                  <c:v>Broj podržanih projekata 424 (preduzeća i druge ustanove)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718</c:v>
                </c:pt>
                <c:pt idx="1">
                  <c:v>574</c:v>
                </c:pt>
                <c:pt idx="2">
                  <c:v>32</c:v>
                </c:pt>
                <c:pt idx="3">
                  <c:v>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04-4770-A73A-31F68C3F68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35059056"/>
        <c:axId val="1835052816"/>
      </c:barChart>
      <c:catAx>
        <c:axId val="183505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052816"/>
        <c:crosses val="autoZero"/>
        <c:auto val="1"/>
        <c:lblAlgn val="ctr"/>
        <c:lblOffset val="100"/>
        <c:noMultiLvlLbl val="0"/>
      </c:catAx>
      <c:valAx>
        <c:axId val="1835052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05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Ukupna sredstva za podržane projekte</c:v>
                </c:pt>
                <c:pt idx="1">
                  <c:v>Sredstva za projekte 481 (NVO)</c:v>
                </c:pt>
                <c:pt idx="2">
                  <c:v>Sredstva za projekte 463 (kulturne institucije)</c:v>
                </c:pt>
                <c:pt idx="3">
                  <c:v>Sredstva za projekte 424 (preduzeća i druge ustanove)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225900</c:v>
                </c:pt>
                <c:pt idx="1">
                  <c:v>170390</c:v>
                </c:pt>
                <c:pt idx="2">
                  <c:v>13560</c:v>
                </c:pt>
                <c:pt idx="3">
                  <c:v>25085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F6-4F74-AED9-A9521B1B44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35059056"/>
        <c:axId val="1835052816"/>
      </c:barChart>
      <c:catAx>
        <c:axId val="183505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052816"/>
        <c:crosses val="autoZero"/>
        <c:auto val="1"/>
        <c:lblAlgn val="ctr"/>
        <c:lblOffset val="100"/>
        <c:noMultiLvlLbl val="0"/>
      </c:catAx>
      <c:valAx>
        <c:axId val="1835052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05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6570048309178744E-2"/>
          <c:y val="5.8372849914210295E-2"/>
          <c:w val="0.97342995169082125"/>
          <c:h val="0.9357898650943686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BUDŽET MINISTARSTVA KULTURE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4471-414C-ACEC-B64266FDA21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4471-414C-ACEC-B64266FDA21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4471-414C-ACEC-B64266FDA21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4471-414C-ACEC-B64266FDA21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4471-414C-ACEC-B64266FDA21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4471-414C-ACEC-B64266FDA21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C-BD8A-457F-95B1-FC65A87ACB38}"/>
              </c:ext>
            </c:extLst>
          </c:dPt>
          <c:dLbls>
            <c:dLbl>
              <c:idx val="0"/>
              <c:layout>
                <c:manualLayout>
                  <c:x val="-7.6323652478222925E-2"/>
                  <c:y val="5.0171924130003223E-2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71-414C-ACEC-B64266FDA21C}"/>
                </c:ext>
              </c:extLst>
            </c:dLbl>
            <c:dLbl>
              <c:idx val="1"/>
              <c:layout>
                <c:manualLayout>
                  <c:x val="-4.0400167370383051E-2"/>
                  <c:y val="4.4879529009238077E-2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471-414C-ACEC-B64266FDA21C}"/>
                </c:ext>
              </c:extLst>
            </c:dLbl>
            <c:dLbl>
              <c:idx val="2"/>
              <c:layout>
                <c:manualLayout>
                  <c:x val="-8.3840104226102177E-2"/>
                  <c:y val="-1.8773535864141098E-3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471-414C-ACEC-B64266FDA21C}"/>
                </c:ext>
              </c:extLst>
            </c:dLbl>
            <c:dLbl>
              <c:idx val="3"/>
              <c:layout>
                <c:manualLayout>
                  <c:x val="-2.1768990832667656E-2"/>
                  <c:y val="-7.9080733328461369E-2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471-414C-ACEC-B64266FDA21C}"/>
                </c:ext>
              </c:extLst>
            </c:dLbl>
            <c:dLbl>
              <c:idx val="4"/>
              <c:layout>
                <c:manualLayout>
                  <c:x val="-5.301308690580344E-2"/>
                  <c:y val="-3.0999875015623048E-2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471-414C-ACEC-B64266FDA21C}"/>
                </c:ext>
              </c:extLst>
            </c:dLbl>
            <c:dLbl>
              <c:idx val="5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4471-414C-ACEC-B64266FDA21C}"/>
                </c:ext>
              </c:extLst>
            </c:dLbl>
            <c:dLbl>
              <c:idx val="6"/>
              <c:layout>
                <c:manualLayout>
                  <c:x val="0.14823234052265205"/>
                  <c:y val="0.1675307686968927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D8A-457F-95B1-FC65A87ACB38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Ministarstvo kulture</c:v>
                </c:pt>
                <c:pt idx="1">
                  <c:v>Kulturno nasleđe</c:v>
                </c:pt>
                <c:pt idx="2">
                  <c:v>Savremena kulturna produkcija</c:v>
                </c:pt>
                <c:pt idx="3">
                  <c:v>Međunarodna kulturna saradnja</c:v>
                </c:pt>
                <c:pt idx="4">
                  <c:v>Priznanja za doprinos kulturi</c:v>
                </c:pt>
                <c:pt idx="5">
                  <c:v>Ustanove kulture kulturno nasledje</c:v>
                </c:pt>
                <c:pt idx="6">
                  <c:v>Ustanove kulture savremena produkcija</c:v>
                </c:pt>
              </c:strCache>
            </c:strRef>
          </c:cat>
          <c:val>
            <c:numRef>
              <c:f>Sheet1!$B$2:$B$8</c:f>
              <c:numCache>
                <c:formatCode>0.00%</c:formatCode>
                <c:ptCount val="7"/>
                <c:pt idx="0">
                  <c:v>4.8399999999999999E-2</c:v>
                </c:pt>
                <c:pt idx="1">
                  <c:v>7.2599999999999998E-2</c:v>
                </c:pt>
                <c:pt idx="2">
                  <c:v>0.20899999999999999</c:v>
                </c:pt>
                <c:pt idx="3">
                  <c:v>5.6500000000000002E-2</c:v>
                </c:pt>
                <c:pt idx="4">
                  <c:v>1.9300000000000001E-2</c:v>
                </c:pt>
                <c:pt idx="5">
                  <c:v>0.3553</c:v>
                </c:pt>
                <c:pt idx="6">
                  <c:v>0.23860000000000001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471-414C-ACEC-B64266FDA21C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Prosečan iznos za podržane projekte</c:v>
                </c:pt>
                <c:pt idx="1">
                  <c:v>Prosečan iznos za projekte 481 (NVO)</c:v>
                </c:pt>
                <c:pt idx="2">
                  <c:v>Prosečan iznos za projekte 463 (kulturne institucije)</c:v>
                </c:pt>
                <c:pt idx="3">
                  <c:v>Prosečan iznos za projekte 424 (preduzeća i druge ustanove)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314623</c:v>
                </c:pt>
                <c:pt idx="1">
                  <c:v>296846</c:v>
                </c:pt>
                <c:pt idx="2">
                  <c:v>423750</c:v>
                </c:pt>
                <c:pt idx="3">
                  <c:v>374553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2F-4E6D-A530-C513AAB1FC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35059056"/>
        <c:axId val="1835052816"/>
      </c:barChart>
      <c:catAx>
        <c:axId val="183505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052816"/>
        <c:crosses val="autoZero"/>
        <c:auto val="1"/>
        <c:lblAlgn val="ctr"/>
        <c:lblOffset val="100"/>
        <c:noMultiLvlLbl val="0"/>
      </c:catAx>
      <c:valAx>
        <c:axId val="1835052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05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380615200081999E-2"/>
          <c:y val="1.453160747014828E-2"/>
          <c:w val="0.93023051466392792"/>
          <c:h val="0.765742629048812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8546012684852044E-2"/>
                  <c:y val="-2.64570876454566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4F4-4779-9586-965519FCFC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Uređenje sistema u oblasti kulture</c:v>
                </c:pt>
                <c:pt idx="1">
                  <c:v>Unapređenje zaštite kulturno nasleđa</c:v>
                </c:pt>
                <c:pt idx="2">
                  <c:v>Jačanje kulturne produkcije</c:v>
                </c:pt>
                <c:pt idx="3">
                  <c:v>Međunarodna kulturna saradnja </c:v>
                </c:pt>
                <c:pt idx="4">
                  <c:v>Priznanja za doprinos kulturi 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397894</c:v>
                </c:pt>
                <c:pt idx="1">
                  <c:v>1080852</c:v>
                </c:pt>
                <c:pt idx="2">
                  <c:v>589200</c:v>
                </c:pt>
                <c:pt idx="3">
                  <c:v>675076</c:v>
                </c:pt>
                <c:pt idx="4">
                  <c:v>224000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9A-411A-95B4-2E500AFB7D9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5.0665662212672569E-3"/>
                  <c:y val="-7.9371262936370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9A-411A-95B4-2E500AFB7D99}"/>
                </c:ext>
              </c:extLst>
            </c:dLbl>
            <c:dLbl>
              <c:idx val="3"/>
              <c:layout>
                <c:manualLayout>
                  <c:x val="4.0120355590585214E-3"/>
                  <c:y val="-8.21003011108227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A0-4646-817E-F7AA33C8CFD5}"/>
                </c:ext>
              </c:extLst>
            </c:dLbl>
            <c:dLbl>
              <c:idx val="4"/>
              <c:layout>
                <c:manualLayout>
                  <c:x val="9.6618357487922701E-3"/>
                  <c:y val="2.91864249571051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A0-4646-817E-F7AA33C8CF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Uređenje sistema u oblasti kulture</c:v>
                </c:pt>
                <c:pt idx="1">
                  <c:v>Unapređenje zaštite kulturno nasleđa</c:v>
                </c:pt>
                <c:pt idx="2">
                  <c:v>Jačanje kulturne produkcije</c:v>
                </c:pt>
                <c:pt idx="3">
                  <c:v>Međunarodna kulturna saradnja </c:v>
                </c:pt>
                <c:pt idx="4">
                  <c:v>Priznanja za doprinos kulturi 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613491</c:v>
                </c:pt>
                <c:pt idx="1">
                  <c:v>1056550</c:v>
                </c:pt>
                <c:pt idx="2">
                  <c:v>1468200</c:v>
                </c:pt>
                <c:pt idx="3">
                  <c:v>644269</c:v>
                </c:pt>
                <c:pt idx="4">
                  <c:v>234000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9A-411A-95B4-2E500AFB7D9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9.2730063424259369E-3"/>
                  <c:y val="-9.700820071966179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4F4-4779-9586-965519FCFC9C}"/>
                </c:ext>
              </c:extLst>
            </c:dLbl>
            <c:dLbl>
              <c:idx val="4"/>
              <c:layout>
                <c:manualLayout>
                  <c:x val="1.2750383720835779E-2"/>
                  <c:y val="-9.700820071966179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4F4-4779-9586-965519FCFC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Uređenje sistema u oblasti kulture</c:v>
                </c:pt>
                <c:pt idx="1">
                  <c:v>Unapređenje zaštite kulturno nasleđa</c:v>
                </c:pt>
                <c:pt idx="2">
                  <c:v>Jačanje kulturne produkcije</c:v>
                </c:pt>
                <c:pt idx="3">
                  <c:v>Međunarodna kulturna saradnja </c:v>
                </c:pt>
                <c:pt idx="4">
                  <c:v>Priznanja za doprinos kulturi 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644198</c:v>
                </c:pt>
                <c:pt idx="1">
                  <c:v>967559</c:v>
                </c:pt>
                <c:pt idx="2">
                  <c:v>2786000</c:v>
                </c:pt>
                <c:pt idx="3">
                  <c:v>752639</c:v>
                </c:pt>
                <c:pt idx="4">
                  <c:v>257000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F4-4779-9586-965519FCFC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91"/>
        <c:axId val="1569803952"/>
        <c:axId val="1569804784"/>
      </c:barChart>
      <c:catAx>
        <c:axId val="1569803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9804784"/>
        <c:crosses val="autoZero"/>
        <c:auto val="1"/>
        <c:lblAlgn val="ctr"/>
        <c:lblOffset val="100"/>
        <c:noMultiLvlLbl val="0"/>
      </c:catAx>
      <c:valAx>
        <c:axId val="1569804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9803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751160181064324"/>
          <c:y val="0.90854537156157489"/>
          <c:w val="0.20871355929836563"/>
          <c:h val="6.70280940939030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539351059378441E-2"/>
          <c:y val="0.13635598981278862"/>
          <c:w val="0.92217562478603221"/>
          <c:h val="0.787063887015901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Priznanja za doprinos kulturi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numRef>
              <c:f>Sheet1!$A$2:$A$9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Sheet1!$B$2:$B$9</c:f>
              <c:numCache>
                <c:formatCode>0.00%</c:formatCode>
                <c:ptCount val="8"/>
                <c:pt idx="0">
                  <c:v>3.4700000000000002E-2</c:v>
                </c:pt>
                <c:pt idx="1">
                  <c:v>3.7400000000000003E-2</c:v>
                </c:pt>
                <c:pt idx="2">
                  <c:v>3.0700000000000002E-2</c:v>
                </c:pt>
                <c:pt idx="3">
                  <c:v>2.92E-2</c:v>
                </c:pt>
                <c:pt idx="4">
                  <c:v>2.4E-2</c:v>
                </c:pt>
                <c:pt idx="5">
                  <c:v>2.29E-2</c:v>
                </c:pt>
                <c:pt idx="6">
                  <c:v>2.07E-2</c:v>
                </c:pt>
                <c:pt idx="7">
                  <c:v>1.9300000000000001E-2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6F2-475C-AD70-0BEB2DA293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Kulturno nasleđe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cat>
            <c:numRef>
              <c:f>Sheet1!$A$2:$A$9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Sheet1!$C$2:$C$9</c:f>
              <c:numCache>
                <c:formatCode>0.00%</c:formatCode>
                <c:ptCount val="8"/>
                <c:pt idx="0">
                  <c:v>7.9600000000000004E-2</c:v>
                </c:pt>
                <c:pt idx="1">
                  <c:v>8.0399999999999999E-2</c:v>
                </c:pt>
                <c:pt idx="2">
                  <c:v>8.0100000000000005E-2</c:v>
                </c:pt>
                <c:pt idx="3">
                  <c:v>0.10539999999999999</c:v>
                </c:pt>
                <c:pt idx="4">
                  <c:v>0.104</c:v>
                </c:pt>
                <c:pt idx="5">
                  <c:v>0.1103</c:v>
                </c:pt>
                <c:pt idx="6">
                  <c:v>9.3899999999999997E-2</c:v>
                </c:pt>
                <c:pt idx="7">
                  <c:v>7.2599999999999998E-2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6F2-475C-AD70-0BEB2DA293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Savremena um.produkcija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cat>
            <c:numRef>
              <c:f>Sheet1!$A$2:$A$9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Sheet1!$D$2:$D$9</c:f>
              <c:numCache>
                <c:formatCode>0.00%</c:formatCode>
                <c:ptCount val="8"/>
                <c:pt idx="0">
                  <c:v>6.8000000000000005E-2</c:v>
                </c:pt>
                <c:pt idx="1">
                  <c:v>8.2799999999999999E-2</c:v>
                </c:pt>
                <c:pt idx="2">
                  <c:v>6.7500000000000004E-2</c:v>
                </c:pt>
                <c:pt idx="3">
                  <c:v>8.0500000000000002E-2</c:v>
                </c:pt>
                <c:pt idx="4">
                  <c:v>6.2E-2</c:v>
                </c:pt>
                <c:pt idx="5">
                  <c:v>6.0100000000000001E-2</c:v>
                </c:pt>
                <c:pt idx="6">
                  <c:v>0.13039999999999999</c:v>
                </c:pt>
                <c:pt idx="7">
                  <c:v>0.20899999999999999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6F2-475C-AD70-0BEB2DA2936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Međunarodna saradnja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4"/>
                </a:solidFill>
                <a:round/>
              </a:ln>
              <a:effectLst/>
            </c:spPr>
          </c:marker>
          <c:cat>
            <c:numRef>
              <c:f>Sheet1!$A$2:$A$9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Sheet1!$E$2:$E$9</c:f>
              <c:numCache>
                <c:formatCode>0.00%</c:formatCode>
                <c:ptCount val="8"/>
                <c:pt idx="0">
                  <c:v>2.1299999999999999E-2</c:v>
                </c:pt>
                <c:pt idx="1">
                  <c:v>2.76E-2</c:v>
                </c:pt>
                <c:pt idx="2">
                  <c:v>3.9899999999999998E-2</c:v>
                </c:pt>
                <c:pt idx="3">
                  <c:v>5.0500000000000003E-2</c:v>
                </c:pt>
                <c:pt idx="4">
                  <c:v>7.0999999999999994E-2</c:v>
                </c:pt>
                <c:pt idx="5">
                  <c:v>6.8900000000000003E-2</c:v>
                </c:pt>
                <c:pt idx="6">
                  <c:v>5.7200000000000001E-2</c:v>
                </c:pt>
                <c:pt idx="7">
                  <c:v>5.6500000000000002E-2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6F2-475C-AD70-0BEB2DA293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7454687"/>
        <c:axId val="1727449279"/>
      </c:lineChart>
      <c:catAx>
        <c:axId val="172745468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7449279"/>
        <c:crosses val="autoZero"/>
        <c:auto val="1"/>
        <c:lblAlgn val="ctr"/>
        <c:lblOffset val="100"/>
        <c:noMultiLvlLbl val="0"/>
      </c:catAx>
      <c:valAx>
        <c:axId val="1727449279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74546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 sz="2400" dirty="0"/>
              <a:t>KONKURS ZA FINANSIRANJE ILI SUFINANSIRANJE PROJEKATA IZ OBLASTI SAVREMENOG UMETNIČKOG STVARALAŠTVA </a:t>
            </a:r>
            <a:r>
              <a:rPr lang="sr-Latn-RS" sz="2400" dirty="0" smtClean="0"/>
              <a:t>2022</a:t>
            </a:r>
            <a:endParaRPr lang="en-US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517884432754109"/>
          <c:y val="0.65590695831631785"/>
          <c:w val="0.14228141823938814"/>
          <c:h val="0.2687330390545263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19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3C8-4F29-87B0-A6F2DD4C8F9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3C8-4F29-87B0-A6F2DD4C8F9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Konkurs savremeno stvaralaštvo</c:v>
                </c:pt>
                <c:pt idx="1">
                  <c:v>Budžet Ministarstva za kulturu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3.8600000000000002E-2</c:v>
                </c:pt>
                <c:pt idx="1">
                  <c:v>0.9546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C8-4F29-87B0-A6F2DD4C8F9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E1C-47F4-AABE-21B6A575F304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E1C-47F4-AABE-21B6A575F304}"/>
              </c:ext>
            </c:extLst>
          </c:dPt>
          <c:dPt>
            <c:idx val="3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A33-4326-AC7C-A6B9642C10A0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E1C-47F4-AABE-21B6A575F304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1C-47F4-AABE-21B6A575F304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1C-47F4-AABE-21B6A575F304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A33-4326-AC7C-A6B9642C10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824</c:v>
                </c:pt>
                <c:pt idx="1">
                  <c:v>653</c:v>
                </c:pt>
                <c:pt idx="2">
                  <c:v>1011</c:v>
                </c:pt>
                <c:pt idx="3">
                  <c:v>1079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E1C-47F4-AABE-21B6A575F3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24687168"/>
        <c:axId val="1024687584"/>
      </c:barChart>
      <c:catAx>
        <c:axId val="1024687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4687584"/>
        <c:crosses val="autoZero"/>
        <c:auto val="1"/>
        <c:lblAlgn val="ctr"/>
        <c:lblOffset val="100"/>
        <c:noMultiLvlLbl val="0"/>
      </c:catAx>
      <c:valAx>
        <c:axId val="1024687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4687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5A2-430C-BE86-954D99C521DA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5A2-430C-BE86-954D99C521DA}"/>
              </c:ext>
            </c:extLst>
          </c:dPt>
          <c:dPt>
            <c:idx val="3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22A-4706-B07D-29C4871B25B8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5A2-430C-BE86-954D99C521DA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A2-430C-BE86-954D99C521DA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5A2-430C-BE86-954D99C521DA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22A-4706-B07D-29C4871B25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372234</c:v>
                </c:pt>
                <c:pt idx="1">
                  <c:v>276504</c:v>
                </c:pt>
                <c:pt idx="2">
                  <c:v>511495</c:v>
                </c:pt>
                <c:pt idx="3">
                  <c:v>513665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5A2-430C-BE86-954D99C521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24687168"/>
        <c:axId val="1024687584"/>
      </c:barChart>
      <c:catAx>
        <c:axId val="1024687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4687584"/>
        <c:crosses val="autoZero"/>
        <c:auto val="1"/>
        <c:lblAlgn val="ctr"/>
        <c:lblOffset val="100"/>
        <c:noMultiLvlLbl val="0"/>
      </c:catAx>
      <c:valAx>
        <c:axId val="1024687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4687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Ukupan broj podržanih projekata </c:v>
                </c:pt>
                <c:pt idx="1">
                  <c:v>Broj projekata 481 (NVO)</c:v>
                </c:pt>
                <c:pt idx="2">
                  <c:v>Broj projekata 463 (kulturne institucije)</c:v>
                </c:pt>
                <c:pt idx="3">
                  <c:v>Broj projekata 424 (preduzeća i druge ustanove)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1079</c:v>
                </c:pt>
                <c:pt idx="1">
                  <c:v>593</c:v>
                </c:pt>
                <c:pt idx="2">
                  <c:v>267</c:v>
                </c:pt>
                <c:pt idx="3">
                  <c:v>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D9-4DC3-8C25-E17C3A7F31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35059056"/>
        <c:axId val="1835052816"/>
      </c:barChart>
      <c:catAx>
        <c:axId val="183505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052816"/>
        <c:crosses val="autoZero"/>
        <c:auto val="1"/>
        <c:lblAlgn val="ctr"/>
        <c:lblOffset val="100"/>
        <c:noMultiLvlLbl val="0"/>
      </c:catAx>
      <c:valAx>
        <c:axId val="1835052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05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0.01431</cdr:x>
      <cdr:y>0.42644</cdr:y>
    </cdr:from>
    <cdr:to>
      <cdr:x>0.14673</cdr:x>
      <cdr:y>0.60907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169486" y="2960690"/>
          <a:ext cx="1568261" cy="126797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r-Latn-RS" b="1" dirty="0" smtClean="0"/>
            <a:t>4,</a:t>
          </a:r>
          <a:r>
            <a:rPr lang="en-US" b="1" dirty="0" smtClean="0"/>
            <a:t>54</a:t>
          </a:r>
          <a:r>
            <a:rPr lang="sr-Latn-RS" b="1" dirty="0" smtClean="0"/>
            <a:t>% BUDŽETA ZA KULTURU</a:t>
          </a:r>
          <a:endParaRPr lang="en-US" b="1" dirty="0" smtClean="0"/>
        </a:p>
        <a:p xmlns:a="http://schemas.openxmlformats.org/drawingml/2006/main">
          <a:r>
            <a:rPr lang="en-US" b="1" dirty="0" smtClean="0"/>
            <a:t>(2021)</a:t>
          </a:r>
          <a:endParaRPr lang="en-US" b="1" dirty="0"/>
        </a:p>
      </cdr:txBody>
    </cdr:sp>
  </cdr:relSizeAnchor>
  <cdr:relSizeAnchor xmlns:cdr="http://schemas.openxmlformats.org/drawingml/2006/chartDrawing">
    <cdr:from>
      <cdr:x>0.01799</cdr:x>
      <cdr:y>0.16537</cdr:y>
    </cdr:from>
    <cdr:to>
      <cdr:x>0.15041</cdr:x>
      <cdr:y>0.348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3267" y="1086867"/>
          <a:ext cx="1643819" cy="120032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r-Latn-RS" sz="1800" b="1" dirty="0" smtClean="0"/>
            <a:t>3,86% BUDŽETA ZA KULTURU</a:t>
          </a:r>
          <a:endParaRPr lang="en-US" sz="1800" b="1" dirty="0" smtClean="0"/>
        </a:p>
        <a:p xmlns:a="http://schemas.openxmlformats.org/drawingml/2006/main">
          <a:r>
            <a:rPr lang="en-US" sz="1800" b="1" dirty="0" smtClean="0"/>
            <a:t>(202</a:t>
          </a:r>
          <a:r>
            <a:rPr lang="sr-Latn-RS" sz="1800" b="1" dirty="0" smtClean="0"/>
            <a:t>2</a:t>
          </a:r>
          <a:r>
            <a:rPr lang="en-US" sz="1800" b="1" dirty="0" smtClean="0"/>
            <a:t>)</a:t>
          </a:r>
          <a:endParaRPr lang="en-US" sz="18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0.23677</cdr:x>
      <cdr:y>0.59039</cdr:y>
    </cdr:from>
    <cdr:to>
      <cdr:x>0.35866</cdr:x>
      <cdr:y>1</cdr:y>
    </cdr:to>
    <cdr:sp macro="" textlink="">
      <cdr:nvSpPr>
        <cdr:cNvPr id="2" name="Oval 1"/>
        <cdr:cNvSpPr/>
      </cdr:nvSpPr>
      <cdr:spPr>
        <a:xfrm xmlns:a="http://schemas.openxmlformats.org/drawingml/2006/main">
          <a:off x="2489769" y="2884653"/>
          <a:ext cx="1281752" cy="2001383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19050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0.38139</cdr:x>
      <cdr:y>0.66946</cdr:y>
    </cdr:from>
    <cdr:to>
      <cdr:x>0.4854</cdr:x>
      <cdr:y>1</cdr:y>
    </cdr:to>
    <cdr:sp macro="" textlink="">
      <cdr:nvSpPr>
        <cdr:cNvPr id="2" name="Oval 1"/>
        <cdr:cNvSpPr/>
      </cdr:nvSpPr>
      <cdr:spPr>
        <a:xfrm xmlns:a="http://schemas.openxmlformats.org/drawingml/2006/main">
          <a:off x="4294597" y="3363385"/>
          <a:ext cx="1171254" cy="1660678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19050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A49DF-84A4-48AB-8F5E-A31DA5EFED04}" type="datetimeFigureOut">
              <a:rPr lang="en-US" smtClean="0"/>
              <a:t>07-Jun-22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28812-9D46-4986-AC3B-B330FDF2E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3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A49DF-84A4-48AB-8F5E-A31DA5EFED04}" type="datetimeFigureOut">
              <a:rPr lang="en-US" smtClean="0"/>
              <a:t>07-Jun-22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28812-9D46-4986-AC3B-B330FDF2E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4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A49DF-84A4-48AB-8F5E-A31DA5EFED04}" type="datetimeFigureOut">
              <a:rPr lang="en-US" smtClean="0"/>
              <a:t>07-Jun-22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28812-9D46-4986-AC3B-B330FDF2E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6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A49DF-84A4-48AB-8F5E-A31DA5EFED04}" type="datetimeFigureOut">
              <a:rPr lang="en-US" smtClean="0"/>
              <a:t>07-Jun-22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28812-9D46-4986-AC3B-B330FDF2E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4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A49DF-84A4-48AB-8F5E-A31DA5EFED04}" type="datetimeFigureOut">
              <a:rPr lang="en-US" smtClean="0"/>
              <a:t>07-Jun-22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28812-9D46-4986-AC3B-B330FDF2E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3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A49DF-84A4-48AB-8F5E-A31DA5EFED04}" type="datetimeFigureOut">
              <a:rPr lang="en-US" smtClean="0"/>
              <a:t>07-Jun-22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28812-9D46-4986-AC3B-B330FDF2E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8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A49DF-84A4-48AB-8F5E-A31DA5EFED04}" type="datetimeFigureOut">
              <a:rPr lang="en-US" smtClean="0"/>
              <a:t>07-Jun-22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28812-9D46-4986-AC3B-B330FDF2E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45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A49DF-84A4-48AB-8F5E-A31DA5EFED04}" type="datetimeFigureOut">
              <a:rPr lang="en-US" smtClean="0"/>
              <a:t>07-Jun-22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28812-9D46-4986-AC3B-B330FDF2E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33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A49DF-84A4-48AB-8F5E-A31DA5EFED04}" type="datetimeFigureOut">
              <a:rPr lang="en-US" smtClean="0"/>
              <a:t>07-Jun-22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28812-9D46-4986-AC3B-B330FDF2E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2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A49DF-84A4-48AB-8F5E-A31DA5EFED04}" type="datetimeFigureOut">
              <a:rPr lang="en-US" smtClean="0"/>
              <a:t>07-Jun-22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28812-9D46-4986-AC3B-B330FDF2E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7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A49DF-84A4-48AB-8F5E-A31DA5EFED04}" type="datetimeFigureOut">
              <a:rPr lang="en-US" smtClean="0"/>
              <a:t>07-Jun-22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28812-9D46-4986-AC3B-B330FDF2E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9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A49DF-84A4-48AB-8F5E-A31DA5EFED04}" type="datetimeFigureOut">
              <a:rPr lang="en-US" smtClean="0"/>
              <a:t>07-Jun-22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28812-9D46-4986-AC3B-B330FDF2E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5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041" y="3635833"/>
            <a:ext cx="9144000" cy="2024063"/>
          </a:xfrm>
        </p:spPr>
        <p:txBody>
          <a:bodyPr>
            <a:normAutofit fontScale="90000"/>
          </a:bodyPr>
          <a:lstStyle/>
          <a:p>
            <a:r>
              <a:rPr lang="sr-Latn-RS" dirty="0" smtClean="0">
                <a:latin typeface="Corbel Light" panose="020B0303020204020204" pitchFamily="34" charset="0"/>
              </a:rPr>
              <a:t>ANALIZA REZULTATA KONKURSA MINISTARSTVA KULTURE I INFORMISANJA (20</a:t>
            </a:r>
            <a:r>
              <a:rPr lang="en-US" dirty="0" smtClean="0">
                <a:latin typeface="Corbel Light" panose="020B0303020204020204" pitchFamily="34" charset="0"/>
              </a:rPr>
              <a:t>15 - 202</a:t>
            </a:r>
            <a:r>
              <a:rPr lang="sr-Latn-RS" dirty="0" smtClean="0">
                <a:latin typeface="Corbel Light" panose="020B0303020204020204" pitchFamily="34" charset="0"/>
              </a:rPr>
              <a:t>2)</a:t>
            </a:r>
            <a:endParaRPr lang="en-US" dirty="0">
              <a:latin typeface="Corbel Light" panose="020B03030202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171" y="204283"/>
            <a:ext cx="3752350" cy="15282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448" y="96866"/>
            <a:ext cx="2635135" cy="174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1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/>
              <a:t>BROJ PODRŽANIH PROJEKATA </a:t>
            </a:r>
            <a:r>
              <a:rPr lang="pl-PL" dirty="0"/>
              <a:t>NA </a:t>
            </a:r>
            <a:r>
              <a:rPr lang="pl-PL" dirty="0" smtClean="0"/>
              <a:t>KONKURSU</a:t>
            </a:r>
            <a:r>
              <a:rPr lang="en-US" dirty="0" smtClean="0"/>
              <a:t> MINISTARSTVA KULTURE</a:t>
            </a:r>
            <a:r>
              <a:rPr lang="pl-PL" dirty="0" smtClean="0"/>
              <a:t> 2022 </a:t>
            </a:r>
            <a:endParaRPr lang="pl-P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073434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530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>
                <a:solidFill>
                  <a:prstClr val="black"/>
                </a:solidFill>
              </a:rPr>
              <a:t>SREDSTVA ZA PODRŽANE PROJEKTE NA KONKURSU</a:t>
            </a:r>
            <a:r>
              <a:rPr lang="en-US" sz="4000" dirty="0">
                <a:solidFill>
                  <a:prstClr val="black"/>
                </a:solidFill>
              </a:rPr>
              <a:t> MINISTARSTVA KULTURE</a:t>
            </a:r>
            <a:r>
              <a:rPr lang="pl-PL" sz="4000" dirty="0">
                <a:solidFill>
                  <a:prstClr val="black"/>
                </a:solidFill>
              </a:rPr>
              <a:t> 2022 (U HILJADAMA </a:t>
            </a:r>
            <a:r>
              <a:rPr lang="en-US" sz="4000" dirty="0">
                <a:solidFill>
                  <a:prstClr val="black"/>
                </a:solidFill>
              </a:rPr>
              <a:t>RSD</a:t>
            </a:r>
            <a:r>
              <a:rPr lang="pl-PL" sz="4000" dirty="0">
                <a:solidFill>
                  <a:prstClr val="black"/>
                </a:solidFill>
              </a:rPr>
              <a:t>)</a:t>
            </a:r>
            <a:endParaRPr lang="pl-P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407761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053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3656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200" dirty="0"/>
              <a:t>PROSEČNA ODOBRENA SREDSTVA ZA PODRŽANE PROJEKTE </a:t>
            </a:r>
            <a:r>
              <a:rPr lang="pl-PL" sz="4200" dirty="0" smtClean="0"/>
              <a:t>NA </a:t>
            </a:r>
            <a:r>
              <a:rPr lang="pl-PL" sz="4200" dirty="0"/>
              <a:t>KONKURSU </a:t>
            </a:r>
            <a:r>
              <a:rPr lang="en-US" sz="4200" dirty="0" smtClean="0"/>
              <a:t>MINSTARSTVA KULTURE </a:t>
            </a:r>
            <a:r>
              <a:rPr lang="pl-PL" sz="4200" dirty="0" smtClean="0"/>
              <a:t>2022 </a:t>
            </a:r>
            <a:r>
              <a:rPr lang="pl-PL" dirty="0"/>
              <a:t/>
            </a:r>
            <a:br>
              <a:rPr lang="pl-PL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157001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199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600" dirty="0">
                <a:latin typeface="Corbel Light" panose="020B0303020204020204" pitchFamily="34" charset="0"/>
              </a:rPr>
              <a:t>DEO BUDŽETA MINISTARSTVA ZA KULTURU KOJI DOBIJA CIVILNI SEKTOR U </a:t>
            </a:r>
            <a:r>
              <a:rPr lang="sr-Latn-RS" sz="3600" dirty="0" smtClean="0">
                <a:latin typeface="Corbel Light" panose="020B0303020204020204" pitchFamily="34" charset="0"/>
              </a:rPr>
              <a:t>KULTURI (2018 – 2022)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8365865"/>
              </p:ext>
            </p:extLst>
          </p:nvPr>
        </p:nvGraphicFramePr>
        <p:xfrm>
          <a:off x="838201" y="1732965"/>
          <a:ext cx="9493576" cy="4487029"/>
        </p:xfrm>
        <a:graphic>
          <a:graphicData uri="http://schemas.openxmlformats.org/drawingml/2006/table">
            <a:tbl>
              <a:tblPr firstRow="1" firstCol="1" bandRow="1"/>
              <a:tblGrid>
                <a:gridCol w="1587390">
                  <a:extLst>
                    <a:ext uri="{9D8B030D-6E8A-4147-A177-3AD203B41FA5}">
                      <a16:colId xmlns:a16="http://schemas.microsoft.com/office/drawing/2014/main" val="505734939"/>
                    </a:ext>
                  </a:extLst>
                </a:gridCol>
                <a:gridCol w="1430629">
                  <a:extLst>
                    <a:ext uri="{9D8B030D-6E8A-4147-A177-3AD203B41FA5}">
                      <a16:colId xmlns:a16="http://schemas.microsoft.com/office/drawing/2014/main" val="2072792702"/>
                    </a:ext>
                  </a:extLst>
                </a:gridCol>
                <a:gridCol w="1323680">
                  <a:extLst>
                    <a:ext uri="{9D8B030D-6E8A-4147-A177-3AD203B41FA5}">
                      <a16:colId xmlns:a16="http://schemas.microsoft.com/office/drawing/2014/main" val="1234627246"/>
                    </a:ext>
                  </a:extLst>
                </a:gridCol>
                <a:gridCol w="1811544">
                  <a:extLst>
                    <a:ext uri="{9D8B030D-6E8A-4147-A177-3AD203B41FA5}">
                      <a16:colId xmlns:a16="http://schemas.microsoft.com/office/drawing/2014/main" val="64826895"/>
                    </a:ext>
                  </a:extLst>
                </a:gridCol>
                <a:gridCol w="1811544">
                  <a:extLst>
                    <a:ext uri="{9D8B030D-6E8A-4147-A177-3AD203B41FA5}">
                      <a16:colId xmlns:a16="http://schemas.microsoft.com/office/drawing/2014/main" val="2721034048"/>
                    </a:ext>
                  </a:extLst>
                </a:gridCol>
                <a:gridCol w="1528789">
                  <a:extLst>
                    <a:ext uri="{9D8B030D-6E8A-4147-A177-3AD203B41FA5}">
                      <a16:colId xmlns:a16="http://schemas.microsoft.com/office/drawing/2014/main" val="2304615185"/>
                    </a:ext>
                  </a:extLst>
                </a:gridCol>
              </a:tblGrid>
              <a:tr h="557589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 evrima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64" marR="49064" marT="664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64" marR="49064" marT="664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5" marR="7155" marT="715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5" marR="7155" marT="715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6" marR="7666" marT="766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5207858"/>
                  </a:ext>
                </a:extLst>
              </a:tr>
              <a:tr h="682803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Ukupan budžet Ministarstva za kulturu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64" marR="49064" marT="664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62,975,000 €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(100%)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64" marR="49064" marT="664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79.565.000 €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(100%)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5" marR="7155" marT="715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67.180.000 €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(100%)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5" marR="7155" marT="715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96.740.000 €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(100%)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6" marR="7666" marT="766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112.851.000 €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(100%)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089588"/>
                  </a:ext>
                </a:extLst>
              </a:tr>
              <a:tr h="830914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Ukupno konkurs sa za savremeno stvaralaštvo 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64" marR="49064" marT="664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3,087,000 €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(4.86%)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64" marR="49064" marT="664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3.145.000 €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(3.95%)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5" marR="7155" marT="715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2.343.000 €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(3,4</a:t>
                      </a:r>
                      <a:r>
                        <a:rPr lang="sr-Latn-R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5" marR="7155" marT="715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4.335.000 €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(4,54%)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6" marR="7666" marT="766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4.353.000  €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(3,86%)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7366237"/>
                  </a:ext>
                </a:extLst>
              </a:tr>
              <a:tr h="1243050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Ukupno sredstava dodeljeno projektima NVO koje sa bave kulturom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64" marR="49064" marT="664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871.000 €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(1,37%)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64" marR="49064" marT="664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950.000 </a:t>
                      </a:r>
                      <a:r>
                        <a:rPr lang="sr-Cyrl-R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€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(1.19%)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5" marR="7155" marT="715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765.000 €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(1,14%)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5" marR="7155" marT="715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1.921.000 €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(1.98%)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6" marR="7666" marT="766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1.965.500 €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(1,74%)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6284398"/>
                  </a:ext>
                </a:extLst>
              </a:tr>
              <a:tr h="1036982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Ukupno sredstava dodeljeno projektima članica NKSS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64" marR="49064" marT="664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148.500 €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(0,23%)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64" marR="49064" marT="664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130.000 </a:t>
                      </a:r>
                      <a:r>
                        <a:rPr lang="sr-Cyrl-R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€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(0.16%)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5" marR="7155" marT="715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96.350 €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(0,14%)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5" marR="7155" marT="715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168.000 €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(0,17%)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66" marR="7666" marT="766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134.400 </a:t>
                      </a:r>
                      <a:r>
                        <a:rPr lang="sr-Latn-R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€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0,12%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6942407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8766928" y="1574276"/>
            <a:ext cx="1668544" cy="4430598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51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PROJEKTI NKSS I „SUMNJIVI PROJEKTI“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5986313"/>
              </p:ext>
            </p:extLst>
          </p:nvPr>
        </p:nvGraphicFramePr>
        <p:xfrm>
          <a:off x="927100" y="2082803"/>
          <a:ext cx="10045700" cy="4197350"/>
        </p:xfrm>
        <a:graphic>
          <a:graphicData uri="http://schemas.openxmlformats.org/drawingml/2006/table">
            <a:tbl>
              <a:tblPr/>
              <a:tblGrid>
                <a:gridCol w="2009140">
                  <a:extLst>
                    <a:ext uri="{9D8B030D-6E8A-4147-A177-3AD203B41FA5}">
                      <a16:colId xmlns:a16="http://schemas.microsoft.com/office/drawing/2014/main" val="3595751248"/>
                    </a:ext>
                  </a:extLst>
                </a:gridCol>
                <a:gridCol w="2009140">
                  <a:extLst>
                    <a:ext uri="{9D8B030D-6E8A-4147-A177-3AD203B41FA5}">
                      <a16:colId xmlns:a16="http://schemas.microsoft.com/office/drawing/2014/main" val="3887425406"/>
                    </a:ext>
                  </a:extLst>
                </a:gridCol>
                <a:gridCol w="2009140">
                  <a:extLst>
                    <a:ext uri="{9D8B030D-6E8A-4147-A177-3AD203B41FA5}">
                      <a16:colId xmlns:a16="http://schemas.microsoft.com/office/drawing/2014/main" val="3133867230"/>
                    </a:ext>
                  </a:extLst>
                </a:gridCol>
                <a:gridCol w="2009140">
                  <a:extLst>
                    <a:ext uri="{9D8B030D-6E8A-4147-A177-3AD203B41FA5}">
                      <a16:colId xmlns:a16="http://schemas.microsoft.com/office/drawing/2014/main" val="3096458922"/>
                    </a:ext>
                  </a:extLst>
                </a:gridCol>
                <a:gridCol w="2009140">
                  <a:extLst>
                    <a:ext uri="{9D8B030D-6E8A-4147-A177-3AD203B41FA5}">
                      <a16:colId xmlns:a16="http://schemas.microsoft.com/office/drawing/2014/main" val="3537299228"/>
                    </a:ext>
                  </a:extLst>
                </a:gridCol>
              </a:tblGrid>
              <a:tr h="77152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ukupno</a:t>
                      </a:r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projekata</a:t>
                      </a:r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dodeljenih</a:t>
                      </a:r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NKSS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odbijeni projekti članica NKSS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sredstva dodeljena NKSS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ukupno sumnjivih projekata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sredstava dodeljena sumnjivim projektima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162739"/>
                  </a:ext>
                </a:extLst>
              </a:tr>
              <a:tr h="24860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7177540"/>
                  </a:ext>
                </a:extLst>
              </a:tr>
              <a:tr h="24860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2235310"/>
                  </a:ext>
                </a:extLst>
              </a:tr>
              <a:tr h="24860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3669829"/>
                  </a:ext>
                </a:extLst>
              </a:tr>
              <a:tr h="24860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2,750,000.00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750,000.00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5850031"/>
                  </a:ext>
                </a:extLst>
              </a:tr>
              <a:tr h="24860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260,000.00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250,000.00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890976"/>
                  </a:ext>
                </a:extLst>
              </a:tr>
              <a:tr h="24860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450,000.00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149285"/>
                  </a:ext>
                </a:extLst>
              </a:tr>
              <a:tr h="24860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4,200,000.00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7689059"/>
                  </a:ext>
                </a:extLst>
              </a:tr>
              <a:tr h="24860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500,000.00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300,000.00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6585490"/>
                  </a:ext>
                </a:extLst>
              </a:tr>
              <a:tr h="24860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1,500,000.00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15,600,000.00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0675960"/>
                  </a:ext>
                </a:extLst>
              </a:tr>
              <a:tr h="24860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5,600,000.00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13,600,000.00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191652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600,000.00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6,000,000.00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6770545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15,860,000.00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36,500,000.00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704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531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smtClean="0"/>
              <a:t>„SUMNJIVI PROJEKTI“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sr-Latn-RS" sz="3300" dirty="0" smtClean="0">
                <a:solidFill>
                  <a:prstClr val="black"/>
                </a:solidFill>
                <a:latin typeface="Calibri Light" panose="020F0302020204030204"/>
              </a:rPr>
              <a:t>Četiri  </a:t>
            </a:r>
            <a:r>
              <a:rPr lang="sr-Latn-RS" sz="3300" dirty="0">
                <a:solidFill>
                  <a:prstClr val="black"/>
                </a:solidFill>
                <a:latin typeface="Calibri Light" panose="020F0302020204030204"/>
              </a:rPr>
              <a:t>grupe: </a:t>
            </a:r>
          </a:p>
          <a:p>
            <a:pPr lvl="0"/>
            <a:r>
              <a:rPr lang="sr-Latn-RS" sz="3300" dirty="0">
                <a:solidFill>
                  <a:prstClr val="black"/>
                </a:solidFill>
                <a:latin typeface="Calibri Light" panose="020F0302020204030204"/>
              </a:rPr>
              <a:t>1) </a:t>
            </a:r>
            <a:r>
              <a:rPr lang="sr-Latn-RS" sz="3300" dirty="0" smtClean="0">
                <a:solidFill>
                  <a:prstClr val="black"/>
                </a:solidFill>
                <a:latin typeface="Calibri Light" panose="020F0302020204030204"/>
              </a:rPr>
              <a:t>Projekti fantomskih organizacija koje </a:t>
            </a:r>
            <a:r>
              <a:rPr lang="sr-Latn-RS" sz="3300" dirty="0">
                <a:solidFill>
                  <a:prstClr val="black"/>
                </a:solidFill>
                <a:latin typeface="Calibri Light" panose="020F0302020204030204"/>
              </a:rPr>
              <a:t>čine potpuni anonimusi, organizacije koje su </a:t>
            </a:r>
            <a:r>
              <a:rPr lang="sr-Latn-RS" sz="3300" dirty="0" smtClean="0">
                <a:solidFill>
                  <a:prstClr val="black"/>
                </a:solidFill>
                <a:latin typeface="Calibri Light" panose="020F0302020204030204"/>
              </a:rPr>
              <a:t>registrovane u APR-u, ili </a:t>
            </a:r>
            <a:r>
              <a:rPr lang="sr-Latn-RS" sz="3300" dirty="0">
                <a:solidFill>
                  <a:prstClr val="black"/>
                </a:solidFill>
                <a:latin typeface="Calibri Light" panose="020F0302020204030204"/>
              </a:rPr>
              <a:t>nemaju prethodnih aktivnosti</a:t>
            </a:r>
          </a:p>
          <a:p>
            <a:pPr lvl="0"/>
            <a:r>
              <a:rPr lang="sr-Latn-RS" sz="3300" dirty="0">
                <a:solidFill>
                  <a:prstClr val="black"/>
                </a:solidFill>
                <a:latin typeface="Calibri Light" panose="020F0302020204030204"/>
              </a:rPr>
              <a:t>2) </a:t>
            </a:r>
            <a:r>
              <a:rPr lang="sr-Latn-RS" sz="3300" dirty="0" smtClean="0">
                <a:solidFill>
                  <a:prstClr val="black"/>
                </a:solidFill>
                <a:latin typeface="Calibri Light" panose="020F0302020204030204"/>
              </a:rPr>
              <a:t>Projekti organizacija </a:t>
            </a:r>
            <a:r>
              <a:rPr lang="sr-Latn-RS" sz="3300" dirty="0">
                <a:solidFill>
                  <a:prstClr val="black"/>
                </a:solidFill>
                <a:latin typeface="Calibri Light" panose="020F0302020204030204"/>
              </a:rPr>
              <a:t>koje imaju prethodne aktivnosti, ali se ne bave </a:t>
            </a:r>
            <a:r>
              <a:rPr lang="sr-Latn-RS" sz="3300" dirty="0" smtClean="0">
                <a:solidFill>
                  <a:prstClr val="black"/>
                </a:solidFill>
                <a:latin typeface="Calibri Light" panose="020F0302020204030204"/>
              </a:rPr>
              <a:t>kulturom (nego trgovinom, biznisom, poljoprivredom…)</a:t>
            </a:r>
            <a:endParaRPr lang="sr-Latn-RS" sz="3300" dirty="0">
              <a:solidFill>
                <a:prstClr val="black"/>
              </a:solidFill>
              <a:latin typeface="Calibri Light" panose="020F0302020204030204"/>
            </a:endParaRPr>
          </a:p>
          <a:p>
            <a:pPr lvl="0"/>
            <a:r>
              <a:rPr lang="sr-Latn-RS" sz="3300" dirty="0">
                <a:solidFill>
                  <a:prstClr val="black"/>
                </a:solidFill>
                <a:latin typeface="Calibri Light" panose="020F0302020204030204"/>
              </a:rPr>
              <a:t>3) </a:t>
            </a:r>
            <a:r>
              <a:rPr lang="sr-Latn-RS" sz="3300" dirty="0" smtClean="0">
                <a:solidFill>
                  <a:prstClr val="black"/>
                </a:solidFill>
                <a:latin typeface="Calibri Light" panose="020F0302020204030204"/>
              </a:rPr>
              <a:t>Projekti </a:t>
            </a:r>
            <a:r>
              <a:rPr lang="sr-Latn-RS" sz="3300" dirty="0">
                <a:solidFill>
                  <a:prstClr val="black"/>
                </a:solidFill>
                <a:latin typeface="Calibri Light" panose="020F0302020204030204"/>
              </a:rPr>
              <a:t>organizacijama koje su osnovane neposredno pred konkurs </a:t>
            </a:r>
            <a:endParaRPr lang="sr-Latn-RS" sz="3300" dirty="0" smtClean="0">
              <a:solidFill>
                <a:prstClr val="black"/>
              </a:solidFill>
              <a:latin typeface="Calibri Light" panose="020F0302020204030204"/>
            </a:endParaRPr>
          </a:p>
          <a:p>
            <a:pPr lvl="0"/>
            <a:r>
              <a:rPr lang="sr-Latn-RS" sz="3300" dirty="0" smtClean="0">
                <a:solidFill>
                  <a:prstClr val="black"/>
                </a:solidFill>
                <a:latin typeface="Calibri Light" panose="020F0302020204030204"/>
              </a:rPr>
              <a:t>4) Projekti organizacija koje nisu registrovane u Pokrajini Vojvodini ili gradu gde se </a:t>
            </a:r>
            <a:r>
              <a:rPr lang="sr-Latn-RS" sz="3300" smtClean="0">
                <a:solidFill>
                  <a:prstClr val="black"/>
                </a:solidFill>
                <a:latin typeface="Calibri Light" panose="020F0302020204030204"/>
              </a:rPr>
              <a:t>raspisuje konkurs, </a:t>
            </a:r>
            <a:r>
              <a:rPr lang="sr-Latn-RS" sz="3300" dirty="0" smtClean="0">
                <a:solidFill>
                  <a:prstClr val="black"/>
                </a:solidFill>
                <a:latin typeface="Calibri Light" panose="020F0302020204030204"/>
              </a:rPr>
              <a:t>a dobili su podršku</a:t>
            </a:r>
            <a:endParaRPr lang="sr-Latn-RS" sz="3300" dirty="0">
              <a:solidFill>
                <a:prstClr val="black"/>
              </a:solidFill>
              <a:latin typeface="Calibri Light" panose="020F0302020204030204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0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2767" y="3307060"/>
            <a:ext cx="9144000" cy="2024063"/>
          </a:xfrm>
        </p:spPr>
        <p:txBody>
          <a:bodyPr>
            <a:normAutofit fontScale="90000"/>
          </a:bodyPr>
          <a:lstStyle/>
          <a:p>
            <a:r>
              <a:rPr lang="sr-Latn-RS" dirty="0" smtClean="0">
                <a:latin typeface="Corbel Light" panose="020B0303020204020204" pitchFamily="34" charset="0"/>
              </a:rPr>
              <a:t>ANALIZA REZULTATA KONKURSA </a:t>
            </a:r>
            <a:r>
              <a:rPr lang="en-GB" dirty="0" smtClean="0">
                <a:latin typeface="Corbel Light" panose="020B0303020204020204" pitchFamily="34" charset="0"/>
              </a:rPr>
              <a:t>POKRAJINSKOG SEKRETARIJATA ZA KULTURU</a:t>
            </a:r>
            <a:r>
              <a:rPr lang="sr-Latn-RS" dirty="0" smtClean="0">
                <a:latin typeface="Corbel Light" panose="020B0303020204020204" pitchFamily="34" charset="0"/>
              </a:rPr>
              <a:t> (</a:t>
            </a:r>
            <a:r>
              <a:rPr lang="en-US" dirty="0" smtClean="0">
                <a:latin typeface="Corbel Light" panose="020B0303020204020204" pitchFamily="34" charset="0"/>
              </a:rPr>
              <a:t>202</a:t>
            </a:r>
            <a:r>
              <a:rPr lang="sr-Latn-RS" dirty="0" smtClean="0">
                <a:latin typeface="Corbel Light" panose="020B0303020204020204" pitchFamily="34" charset="0"/>
              </a:rPr>
              <a:t>2)</a:t>
            </a:r>
            <a:endParaRPr lang="en-US" dirty="0">
              <a:latin typeface="Corbel Light" panose="020B03030202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171" y="204283"/>
            <a:ext cx="3752350" cy="15282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448" y="96866"/>
            <a:ext cx="2635135" cy="174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7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51049" cy="1325563"/>
          </a:xfrm>
        </p:spPr>
        <p:txBody>
          <a:bodyPr>
            <a:normAutofit/>
          </a:bodyPr>
          <a:lstStyle/>
          <a:p>
            <a:r>
              <a:rPr lang="en-GB" sz="3800" dirty="0" smtClean="0"/>
              <a:t>KONKURS POKRAJINSKOG SEKRETARIJATA ZA KULTURU</a:t>
            </a:r>
            <a:endParaRPr lang="en-GB" sz="3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6870353"/>
              </p:ext>
            </p:extLst>
          </p:nvPr>
        </p:nvGraphicFramePr>
        <p:xfrm>
          <a:off x="1119883" y="2085654"/>
          <a:ext cx="9277565" cy="4243225"/>
        </p:xfrm>
        <a:graphic>
          <a:graphicData uri="http://schemas.openxmlformats.org/drawingml/2006/table">
            <a:tbl>
              <a:tblPr firstRow="1" firstCol="1" bandRow="1"/>
              <a:tblGrid>
                <a:gridCol w="3824796">
                  <a:extLst>
                    <a:ext uri="{9D8B030D-6E8A-4147-A177-3AD203B41FA5}">
                      <a16:colId xmlns:a16="http://schemas.microsoft.com/office/drawing/2014/main" val="2921753318"/>
                    </a:ext>
                  </a:extLst>
                </a:gridCol>
                <a:gridCol w="2339699">
                  <a:extLst>
                    <a:ext uri="{9D8B030D-6E8A-4147-A177-3AD203B41FA5}">
                      <a16:colId xmlns:a16="http://schemas.microsoft.com/office/drawing/2014/main" val="1595559218"/>
                    </a:ext>
                  </a:extLst>
                </a:gridCol>
                <a:gridCol w="3113070">
                  <a:extLst>
                    <a:ext uri="{9D8B030D-6E8A-4147-A177-3AD203B41FA5}">
                      <a16:colId xmlns:a16="http://schemas.microsoft.com/office/drawing/2014/main" val="868504260"/>
                    </a:ext>
                  </a:extLst>
                </a:gridCol>
              </a:tblGrid>
              <a:tr h="10113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KONKURSI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broj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podržanih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projekata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ukupna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odobrena</a:t>
                      </a: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sredstva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7693563"/>
                  </a:ext>
                </a:extLst>
              </a:tr>
              <a:tr h="4039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Infrastruktura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265,000,000.00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0336436"/>
                  </a:ext>
                </a:extLst>
              </a:tr>
              <a:tr h="4039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Vizuelno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stvaralaštvo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multimedia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15,000,000.00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9330017"/>
                  </a:ext>
                </a:extLst>
              </a:tr>
              <a:tr h="4039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Muzika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20,000,000.00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8060291"/>
                  </a:ext>
                </a:extLst>
              </a:tr>
              <a:tr h="8079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Scensko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stvaralaštvo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pozorište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umetnička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igra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20,000,000.00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0151114"/>
                  </a:ext>
                </a:extLst>
              </a:tr>
              <a:tr h="4039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Književno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stvaralaštvo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20,000,000.00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9505770"/>
                  </a:ext>
                </a:extLst>
              </a:tr>
              <a:tr h="4039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Film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60,000,000.00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3168375"/>
                  </a:ext>
                </a:extLst>
              </a:tr>
              <a:tr h="4039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UKUPNO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289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400,000,000.00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2443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056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BROJ PODRŽANIH PROJEKATA </a:t>
            </a:r>
            <a:r>
              <a:rPr lang="pl-PL" dirty="0"/>
              <a:t>NA </a:t>
            </a:r>
            <a:r>
              <a:rPr lang="pl-PL" dirty="0" smtClean="0"/>
              <a:t>KONKURSU</a:t>
            </a:r>
            <a:r>
              <a:rPr lang="en-US" dirty="0" smtClean="0"/>
              <a:t> POKRAJINSKOG SEKRETARIJATA ZA KULTURU</a:t>
            </a:r>
            <a:r>
              <a:rPr lang="pl-PL" dirty="0" smtClean="0"/>
              <a:t> 2022 </a:t>
            </a:r>
            <a:endParaRPr lang="pl-P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314000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436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9488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dirty="0">
                <a:solidFill>
                  <a:prstClr val="black"/>
                </a:solidFill>
              </a:rPr>
              <a:t>SREDSTVA ZA PODRŽANE PROJEKTE NA KONKURSU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smtClean="0">
                <a:solidFill>
                  <a:prstClr val="black"/>
                </a:solidFill>
              </a:rPr>
              <a:t>POKRAJINSKOG SEKRETARIJATA</a:t>
            </a:r>
            <a:r>
              <a:rPr lang="pl-PL" sz="4000" dirty="0" smtClean="0">
                <a:solidFill>
                  <a:prstClr val="black"/>
                </a:solidFill>
              </a:rPr>
              <a:t> 2022</a:t>
            </a:r>
            <a:r>
              <a:rPr lang="en-GB" sz="4000" dirty="0" smtClean="0">
                <a:solidFill>
                  <a:prstClr val="black"/>
                </a:solidFill>
              </a:rPr>
              <a:t>.</a:t>
            </a:r>
            <a:r>
              <a:rPr lang="pl-PL" sz="4000" dirty="0" smtClean="0">
                <a:solidFill>
                  <a:prstClr val="black"/>
                </a:solidFill>
              </a:rPr>
              <a:t> </a:t>
            </a:r>
            <a:r>
              <a:rPr lang="pl-PL" sz="4000" dirty="0">
                <a:solidFill>
                  <a:prstClr val="black"/>
                </a:solidFill>
              </a:rPr>
              <a:t>(U HILJADAMA </a:t>
            </a:r>
            <a:r>
              <a:rPr lang="en-US" sz="4000" dirty="0">
                <a:solidFill>
                  <a:prstClr val="black"/>
                </a:solidFill>
              </a:rPr>
              <a:t>RSD</a:t>
            </a:r>
            <a:r>
              <a:rPr lang="pl-PL" sz="4000" dirty="0">
                <a:solidFill>
                  <a:prstClr val="black"/>
                </a:solidFill>
              </a:rPr>
              <a:t>)</a:t>
            </a:r>
            <a:endParaRPr lang="pl-P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942309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/>
          <p:cNvSpPr/>
          <p:nvPr/>
        </p:nvSpPr>
        <p:spPr>
          <a:xfrm>
            <a:off x="8424809" y="3215811"/>
            <a:ext cx="3020602" cy="35137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63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9312"/>
            <a:ext cx="10515600" cy="956599"/>
          </a:xfrm>
        </p:spPr>
        <p:txBody>
          <a:bodyPr>
            <a:noAutofit/>
          </a:bodyPr>
          <a:lstStyle/>
          <a:p>
            <a:pPr algn="ctr"/>
            <a:r>
              <a:rPr lang="en-GB" sz="3800" dirty="0"/>
              <a:t>BUDŽET REPUBLIKE SRBIJE I MINISTARSTVA </a:t>
            </a:r>
            <a:r>
              <a:rPr lang="sr-Latn-RS" sz="3800" dirty="0"/>
              <a:t/>
            </a:r>
            <a:br>
              <a:rPr lang="sr-Latn-RS" sz="3800" dirty="0"/>
            </a:br>
            <a:r>
              <a:rPr lang="en-GB" sz="3800" dirty="0"/>
              <a:t>ZA KULTURU I INFORMISANJE</a:t>
            </a:r>
            <a:r>
              <a:rPr lang="sr-Latn-RS" sz="3800" dirty="0"/>
              <a:t> 2015 – </a:t>
            </a:r>
            <a:r>
              <a:rPr lang="sr-Latn-RS" sz="3800" dirty="0" smtClean="0"/>
              <a:t>2022</a:t>
            </a:r>
            <a:endParaRPr lang="en-US" sz="3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270633"/>
              </p:ext>
            </p:extLst>
          </p:nvPr>
        </p:nvGraphicFramePr>
        <p:xfrm>
          <a:off x="746759" y="1166771"/>
          <a:ext cx="10607041" cy="5275701"/>
        </p:xfrm>
        <a:graphic>
          <a:graphicData uri="http://schemas.openxmlformats.org/drawingml/2006/table">
            <a:tbl>
              <a:tblPr firstRow="1" firstCol="1" bandRow="1"/>
              <a:tblGrid>
                <a:gridCol w="1025648">
                  <a:extLst>
                    <a:ext uri="{9D8B030D-6E8A-4147-A177-3AD203B41FA5}">
                      <a16:colId xmlns:a16="http://schemas.microsoft.com/office/drawing/2014/main" val="93790697"/>
                    </a:ext>
                  </a:extLst>
                </a:gridCol>
                <a:gridCol w="2257882">
                  <a:extLst>
                    <a:ext uri="{9D8B030D-6E8A-4147-A177-3AD203B41FA5}">
                      <a16:colId xmlns:a16="http://schemas.microsoft.com/office/drawing/2014/main" val="4124439685"/>
                    </a:ext>
                  </a:extLst>
                </a:gridCol>
                <a:gridCol w="2181019">
                  <a:extLst>
                    <a:ext uri="{9D8B030D-6E8A-4147-A177-3AD203B41FA5}">
                      <a16:colId xmlns:a16="http://schemas.microsoft.com/office/drawing/2014/main" val="2990115262"/>
                    </a:ext>
                  </a:extLst>
                </a:gridCol>
                <a:gridCol w="1753385">
                  <a:extLst>
                    <a:ext uri="{9D8B030D-6E8A-4147-A177-3AD203B41FA5}">
                      <a16:colId xmlns:a16="http://schemas.microsoft.com/office/drawing/2014/main" val="1804026812"/>
                    </a:ext>
                  </a:extLst>
                </a:gridCol>
                <a:gridCol w="1885362">
                  <a:extLst>
                    <a:ext uri="{9D8B030D-6E8A-4147-A177-3AD203B41FA5}">
                      <a16:colId xmlns:a16="http://schemas.microsoft.com/office/drawing/2014/main" val="3409656"/>
                    </a:ext>
                  </a:extLst>
                </a:gridCol>
                <a:gridCol w="1503745">
                  <a:extLst>
                    <a:ext uri="{9D8B030D-6E8A-4147-A177-3AD203B41FA5}">
                      <a16:colId xmlns:a16="http://schemas.microsoft.com/office/drawing/2014/main" val="4218922258"/>
                    </a:ext>
                  </a:extLst>
                </a:gridCol>
              </a:tblGrid>
              <a:tr h="3996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Latn-R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GODINA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19" marR="33719" marT="449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Cyrl-R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UKUPAN BUDŽET 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Cyrl-R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REPUBLIKE SRBIJE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" marR="4496" marT="449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KULTURA I JAVNO INFORMISANJE</a:t>
                      </a:r>
                    </a:p>
                  </a:txBody>
                  <a:tcPr marL="33719" marR="33719" marT="449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Cyrl-R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sr-Latn-R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 </a:t>
                      </a:r>
                      <a:r>
                        <a:rPr lang="sr-Latn-RS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BUDŽETU RS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19" marR="33719" marT="449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KULTURA</a:t>
                      </a:r>
                    </a:p>
                  </a:txBody>
                  <a:tcPr marL="33719" marR="33719" marT="449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Cyrl-R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sr-Latn-R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 BUDŽETU RS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19" marR="33719" marT="449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9195349"/>
                  </a:ext>
                </a:extLst>
              </a:tr>
              <a:tr h="3996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Cyrl-R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 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19" marR="33719" marT="449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Latn-R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1.082.988.184.000 din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Latn-R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8.939.234.000 €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" marR="4496" marT="449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Cyrl-R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16.678.247.000 </a:t>
                      </a:r>
                      <a:r>
                        <a:rPr lang="sr-Cyrl-RS" sz="14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din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Latn-R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137.666.000 €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19" marR="33719" marT="449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Cyrl-R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</a:t>
                      </a:r>
                      <a:r>
                        <a:rPr lang="sr-Latn-R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sr-Cyrl-R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4%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19" marR="33719" marT="449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Cyrl-R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7.530.257.000 </a:t>
                      </a:r>
                      <a:r>
                        <a:rPr lang="sr-Cyrl-RS" sz="14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din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Latn-R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62.156.000 €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19" marR="33719" marT="449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Cyrl-R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</a:t>
                      </a:r>
                      <a:r>
                        <a:rPr lang="sr-Latn-R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  <a:r>
                        <a:rPr lang="sr-Cyrl-R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19" marR="33719" marT="449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2868909"/>
                  </a:ext>
                </a:extLst>
              </a:tr>
              <a:tr h="3996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Cyrl-R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 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19" marR="33719" marT="449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Latn-R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1.085.308.426.000 </a:t>
                      </a:r>
                      <a:r>
                        <a:rPr lang="sr-Cyrl-RS" sz="14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din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Latn-R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8.890.141.000 €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" marR="4496" marT="449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Cyrl-R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11,041,145,000 din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Latn-R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90.442.000 €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19" marR="33719" marT="449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Latn-R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sr-Cyrl-R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sr-Latn-R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  <a:r>
                        <a:rPr lang="sr-Cyrl-R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19" marR="33719" marT="449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Cyrl-R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6.880.719.000 </a:t>
                      </a:r>
                      <a:r>
                        <a:rPr lang="sr-Cyrl-RS" sz="14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din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Latn-R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56.362.000 €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19" marR="33719" marT="449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Cyrl-R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sr-Latn-R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</a:t>
                      </a:r>
                      <a:r>
                        <a:rPr lang="sr-Cyrl-R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19" marR="33719" marT="449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285360"/>
                  </a:ext>
                </a:extLst>
              </a:tr>
              <a:tr h="3996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Cyrl-R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 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19" marR="33719" marT="449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Latn-R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1.123.195.679.000 </a:t>
                      </a:r>
                      <a:r>
                        <a:rPr lang="sr-Cyrl-RS" sz="14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din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Latn-R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9.093.229.000 €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" marR="4496" marT="449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12.819.522.000 </a:t>
                      </a:r>
                      <a:r>
                        <a:rPr lang="sr-Cyrl-RS" sz="14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din</a:t>
                      </a:r>
                      <a:r>
                        <a:rPr lang="sr-Cyrl-R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r-Latn-R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103.785.000 €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19" marR="33719" marT="449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</a:t>
                      </a:r>
                      <a:r>
                        <a:rPr lang="sr-Latn-R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33719" marR="33719" marT="449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8.266.877.000 </a:t>
                      </a:r>
                      <a:r>
                        <a:rPr lang="sr-Cyrl-R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din </a:t>
                      </a:r>
                      <a:r>
                        <a:rPr lang="sr-Latn-R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66.927.000 €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19" marR="33719" marT="449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Cyrl-R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</a:t>
                      </a:r>
                      <a:r>
                        <a:rPr lang="sr-Latn-R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sr-Cyrl-R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19" marR="33719" marT="449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290886"/>
                  </a:ext>
                </a:extLst>
              </a:tr>
              <a:tr h="3996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Cyrl-R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19" marR="33719" marT="449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Latn-R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1.179.248.230.000 </a:t>
                      </a:r>
                      <a:r>
                        <a:rPr lang="sr-Cyrl-RS" sz="14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din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Latn-R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9.909.649.000 €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" marR="4496" marT="449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</a:t>
                      </a:r>
                      <a:r>
                        <a:rPr lang="sr-Latn-R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0.54</a:t>
                      </a:r>
                      <a:r>
                        <a:rPr lang="sr-Latn-R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.000 </a:t>
                      </a:r>
                      <a:r>
                        <a:rPr lang="sr-Cyrl-RS" sz="14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din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Latn-R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110.677.000 €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19" marR="33719" marT="449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Cyrl-R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</a:t>
                      </a:r>
                      <a:r>
                        <a:rPr lang="sr-Latn-R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sr-Cyrl-R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19" marR="33719" marT="449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7.493.969.000</a:t>
                      </a:r>
                      <a:r>
                        <a:rPr lang="sr-Cyrl-R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r-Cyrl-RS" sz="14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din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Latn-R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62.975.000 €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19" marR="33719" marT="449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Cyrl-R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0,64%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19" marR="33719" marT="449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021790"/>
                  </a:ext>
                </a:extLst>
              </a:tr>
              <a:tr h="6332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Cyrl-R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19" marR="33719" marT="449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1.269.091.337.000 </a:t>
                      </a:r>
                      <a:r>
                        <a:rPr lang="sr-Cyrl-RS" sz="14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din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Latn-R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10.724.111.000 €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" marR="4496" marT="449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14,404,509,000 </a:t>
                      </a:r>
                      <a:r>
                        <a:rPr lang="sr-Cyrl-RS" sz="14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din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Cyrl-R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121.721.</a:t>
                      </a:r>
                      <a:r>
                        <a:rPr lang="sr-Latn-R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000</a:t>
                      </a:r>
                      <a:r>
                        <a:rPr lang="sr-Cyrl-R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€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19" marR="33719" marT="449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Cyrl-R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1,13%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19" marR="33719" marT="449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9.415.666.000 din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79.565.000 </a:t>
                      </a:r>
                      <a:r>
                        <a:rPr lang="en-US" sz="1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</a:t>
                      </a: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719" marR="33719" marT="449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Latn-R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0,74%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19" marR="33719" marT="449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7034170"/>
                  </a:ext>
                </a:extLst>
              </a:tr>
              <a:tr h="6332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 </a:t>
                      </a:r>
                    </a:p>
                  </a:txBody>
                  <a:tcPr marL="33719" marR="33719" marT="449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1.334.681.031.000 din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11.310.856,000 €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" marR="4496" marT="449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13.286.217.000 din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112.595.000 €</a:t>
                      </a:r>
                    </a:p>
                  </a:txBody>
                  <a:tcPr marL="33719" marR="33719" marT="449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Latn-R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0,99%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19" marR="33719" marT="449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9.800.424.000 din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83.054.000 </a:t>
                      </a:r>
                      <a:r>
                        <a:rPr lang="en-US" sz="1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</a:t>
                      </a: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719" marR="33719" marT="449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Latn-R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0,73%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19" marR="33719" marT="449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8457956"/>
                  </a:ext>
                </a:extLst>
              </a:tr>
              <a:tr h="6332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33719" marR="33719" marT="449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1.483.045.414.000 din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12.614.148.286 €</a:t>
                      </a:r>
                    </a:p>
                  </a:txBody>
                  <a:tcPr marL="4496" marR="4496" marT="449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12.708.694.000 din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108.094.701 </a:t>
                      </a:r>
                      <a:r>
                        <a:rPr lang="en-US" sz="1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</a:t>
                      </a: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3719" marR="33719" marT="449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Latn-R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0,85%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19" marR="33719" marT="449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11.256.127.000 din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96.739.789 €</a:t>
                      </a:r>
                    </a:p>
                  </a:txBody>
                  <a:tcPr marL="33719" marR="33719" marT="449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Latn-R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0,76%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19" marR="33719" marT="449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6847882"/>
                  </a:ext>
                </a:extLst>
              </a:tr>
              <a:tr h="4531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33719" marR="33719" marT="449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1.717.051.466.000 din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14.551.284.000 €</a:t>
                      </a:r>
                    </a:p>
                  </a:txBody>
                  <a:tcPr marL="4496" marR="4496" marT="449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14.770.854.000 din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125.177.000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€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19" marR="33719" marT="449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Latn-R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0,86%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19" marR="33719" marT="449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13.316.419.000 din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112.851.000 €</a:t>
                      </a:r>
                    </a:p>
                  </a:txBody>
                  <a:tcPr marL="33719" marR="33719" marT="449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r-Latn-R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0,78%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19" marR="33719" marT="4496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6036517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1208002" y="1673515"/>
            <a:ext cx="2261062" cy="806333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266020" y="5826867"/>
            <a:ext cx="2261062" cy="806333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634753" y="1673515"/>
            <a:ext cx="1857081" cy="847056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16284" y="5905421"/>
            <a:ext cx="2168079" cy="815889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308801" y="5825681"/>
            <a:ext cx="2261062" cy="806333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719328" y="1586590"/>
            <a:ext cx="1295785" cy="4958499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390227" y="1586590"/>
            <a:ext cx="1295785" cy="4958499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7728767" y="2097043"/>
            <a:ext cx="1688528" cy="82013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50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3656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800" dirty="0"/>
              <a:t>PROSEČNA ODOBRENA SREDSTVA ZA PODRŽANE PROJEKTE </a:t>
            </a:r>
            <a:r>
              <a:rPr lang="pl-PL" sz="3800" dirty="0" smtClean="0"/>
              <a:t>NA </a:t>
            </a:r>
            <a:r>
              <a:rPr lang="pl-PL" sz="3800" dirty="0"/>
              <a:t>KONKURSU </a:t>
            </a:r>
            <a:r>
              <a:rPr lang="en-GB" sz="3800" dirty="0" smtClean="0"/>
              <a:t>POKRAJINSKOG SEKRETARIJATA</a:t>
            </a:r>
            <a:r>
              <a:rPr lang="en-US" sz="3800" dirty="0" smtClean="0"/>
              <a:t> </a:t>
            </a:r>
            <a:r>
              <a:rPr lang="pl-PL" sz="3800" dirty="0" smtClean="0"/>
              <a:t>2022 </a:t>
            </a:r>
            <a:r>
              <a:rPr lang="pl-PL" dirty="0"/>
              <a:t/>
            </a:r>
            <a:br>
              <a:rPr lang="pl-PL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845783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/>
          <p:cNvSpPr/>
          <p:nvPr/>
        </p:nvSpPr>
        <p:spPr>
          <a:xfrm>
            <a:off x="8558373" y="1690688"/>
            <a:ext cx="2948683" cy="5085707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51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000" dirty="0"/>
              <a:t>BROJ PODRŽANIH PROJEKATA PO GRUPAMA KORISNIKA </a:t>
            </a:r>
            <a:r>
              <a:rPr lang="pl-PL" sz="4000" dirty="0" smtClean="0"/>
              <a:t>NA </a:t>
            </a:r>
            <a:r>
              <a:rPr lang="pl-PL" sz="4000" dirty="0"/>
              <a:t>KONKURSU </a:t>
            </a:r>
            <a:r>
              <a:rPr lang="en-GB" sz="4000" dirty="0" smtClean="0"/>
              <a:t>POKRAJINSKOG SEKRETARIJATA </a:t>
            </a:r>
            <a:r>
              <a:rPr lang="pl-PL" sz="4000" dirty="0" smtClean="0"/>
              <a:t>202</a:t>
            </a:r>
            <a:r>
              <a:rPr lang="en-GB" sz="4000" dirty="0" smtClean="0"/>
              <a:t>2</a:t>
            </a:r>
            <a:r>
              <a:rPr lang="pl-PL" sz="4000" dirty="0" smtClean="0"/>
              <a:t> </a:t>
            </a:r>
            <a:r>
              <a:rPr lang="pl-PL" dirty="0"/>
              <a:t/>
            </a:r>
            <a:br>
              <a:rPr lang="pl-PL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3444772"/>
              </p:ext>
            </p:extLst>
          </p:nvPr>
        </p:nvGraphicFramePr>
        <p:xfrm>
          <a:off x="838200" y="1543510"/>
          <a:ext cx="10515600" cy="4886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/>
          <p:cNvSpPr/>
          <p:nvPr/>
        </p:nvSpPr>
        <p:spPr>
          <a:xfrm>
            <a:off x="6709024" y="4428162"/>
            <a:ext cx="1263721" cy="198187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0072048" y="4681182"/>
            <a:ext cx="1281752" cy="17288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2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103" y="354851"/>
            <a:ext cx="11059274" cy="1062983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/>
              <a:t>ODOBRENA SREDSTVA </a:t>
            </a:r>
            <a:r>
              <a:rPr lang="pl-PL" sz="3600" dirty="0"/>
              <a:t>PO GRUPAMA KORISNIKA NA KONKURSU </a:t>
            </a:r>
            <a:r>
              <a:rPr lang="en-GB" sz="3600" dirty="0" smtClean="0"/>
              <a:t>POKRAJINSKOG SEKRETARIJATA </a:t>
            </a:r>
            <a:r>
              <a:rPr lang="pl-PL" sz="3600" dirty="0" smtClean="0"/>
              <a:t>202</a:t>
            </a:r>
            <a:r>
              <a:rPr lang="en-GB" sz="3600" dirty="0" smtClean="0"/>
              <a:t>2</a:t>
            </a:r>
            <a:r>
              <a:rPr lang="pl-PL" sz="3600" dirty="0" smtClean="0"/>
              <a:t> (U HILJADAMA RSD) 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2664605"/>
              </p:ext>
            </p:extLst>
          </p:nvPr>
        </p:nvGraphicFramePr>
        <p:xfrm>
          <a:off x="575353" y="1619581"/>
          <a:ext cx="11260476" cy="5024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/>
          <p:cNvSpPr/>
          <p:nvPr/>
        </p:nvSpPr>
        <p:spPr>
          <a:xfrm>
            <a:off x="10609468" y="3904180"/>
            <a:ext cx="1246909" cy="207818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3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PROJEKTI NKSS I </a:t>
            </a:r>
            <a:r>
              <a:rPr lang="sr-Latn-RS" dirty="0" smtClean="0"/>
              <a:t>„</a:t>
            </a:r>
            <a:r>
              <a:rPr lang="en-GB" smtClean="0"/>
              <a:t>SUMNJIVI PROJEKTI</a:t>
            </a:r>
            <a:r>
              <a:rPr lang="sr-Latn-RS" smtClean="0"/>
              <a:t>“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7966859"/>
              </p:ext>
            </p:extLst>
          </p:nvPr>
        </p:nvGraphicFramePr>
        <p:xfrm>
          <a:off x="838201" y="1825625"/>
          <a:ext cx="479203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9401139"/>
              </p:ext>
            </p:extLst>
          </p:nvPr>
        </p:nvGraphicFramePr>
        <p:xfrm>
          <a:off x="6096000" y="1825625"/>
          <a:ext cx="479203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13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6128"/>
          </a:xfrm>
        </p:spPr>
        <p:txBody>
          <a:bodyPr/>
          <a:lstStyle/>
          <a:p>
            <a:pPr algn="ctr"/>
            <a:r>
              <a:rPr lang="sr-Latn-RS" dirty="0" smtClean="0"/>
              <a:t>„</a:t>
            </a:r>
            <a:r>
              <a:rPr lang="en-GB" dirty="0" smtClean="0"/>
              <a:t>SUMNJIVI PROJEKTI</a:t>
            </a:r>
            <a:r>
              <a:rPr lang="sr-Latn-RS" dirty="0" smtClean="0"/>
              <a:t>“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6188"/>
            <a:ext cx="10515600" cy="5280917"/>
          </a:xfrm>
        </p:spPr>
        <p:txBody>
          <a:bodyPr>
            <a:normAutofit lnSpcReduction="10000"/>
          </a:bodyPr>
          <a:lstStyle/>
          <a:p>
            <a:r>
              <a:rPr lang="sr-Latn-RS" dirty="0"/>
              <a:t>Od ukupno 19 odobrenih </a:t>
            </a:r>
            <a:r>
              <a:rPr lang="sr-Latn-RS" dirty="0" smtClean="0"/>
              <a:t>projekata na konkursu za scenske umetnosti  </a:t>
            </a:r>
            <a:r>
              <a:rPr lang="sr-Latn-RS" dirty="0"/>
              <a:t>3 projekta (19. </a:t>
            </a:r>
            <a:r>
              <a:rPr lang="sr-Latn-RS" b="1" u="sng" dirty="0" smtClean="0"/>
              <a:t>Beogradski </a:t>
            </a:r>
            <a:r>
              <a:rPr lang="sr-Latn-RS" b="1" u="sng" dirty="0"/>
              <a:t>festival igre, </a:t>
            </a:r>
            <a:r>
              <a:rPr lang="sr-Latn-RS" dirty="0" smtClean="0"/>
              <a:t>9. Šekspir Festival</a:t>
            </a:r>
            <a:r>
              <a:rPr lang="sr-Latn-RS" dirty="0"/>
              <a:t>, Pozorišni festival Novi tvrđava </a:t>
            </a:r>
            <a:r>
              <a:rPr lang="sr-Latn-RS" dirty="0" smtClean="0"/>
              <a:t>teatar) su </a:t>
            </a:r>
            <a:r>
              <a:rPr lang="sr-Latn-RS" dirty="0"/>
              <a:t>dobila ukupan iznos od </a:t>
            </a:r>
            <a:r>
              <a:rPr lang="sr-Latn-RS" dirty="0" smtClean="0"/>
              <a:t>6.000.000 </a:t>
            </a:r>
            <a:r>
              <a:rPr lang="sr-Latn-RS" dirty="0"/>
              <a:t>dinara, dok su ostalih 16 projekata dobili samo </a:t>
            </a:r>
            <a:r>
              <a:rPr lang="sr-Latn-RS" dirty="0" smtClean="0"/>
              <a:t>3.000.000 dinara</a:t>
            </a:r>
            <a:endParaRPr lang="en-GB" dirty="0" smtClean="0"/>
          </a:p>
          <a:p>
            <a:r>
              <a:rPr lang="en-GB" dirty="0" smtClean="0"/>
              <a:t>Na </a:t>
            </a:r>
            <a:r>
              <a:rPr lang="en-GB" dirty="0" err="1" smtClean="0"/>
              <a:t>konkursu</a:t>
            </a:r>
            <a:r>
              <a:rPr lang="en-GB" dirty="0" smtClean="0"/>
              <a:t> za </a:t>
            </a:r>
            <a:r>
              <a:rPr lang="en-GB" dirty="0" err="1" smtClean="0"/>
              <a:t>filmsku</a:t>
            </a:r>
            <a:r>
              <a:rPr lang="en-GB" dirty="0" smtClean="0"/>
              <a:t> </a:t>
            </a:r>
            <a:r>
              <a:rPr lang="en-GB" dirty="0" err="1" smtClean="0"/>
              <a:t>umetnost</a:t>
            </a:r>
            <a:r>
              <a:rPr lang="en-GB" dirty="0" smtClean="0"/>
              <a:t> od </a:t>
            </a:r>
            <a:r>
              <a:rPr lang="en-GB" dirty="0" err="1" smtClean="0"/>
              <a:t>ukupno</a:t>
            </a:r>
            <a:r>
              <a:rPr lang="en-GB" dirty="0" smtClean="0"/>
              <a:t> 60 </a:t>
            </a:r>
            <a:r>
              <a:rPr lang="en-GB" dirty="0" err="1" smtClean="0"/>
              <a:t>miliona</a:t>
            </a:r>
            <a:r>
              <a:rPr lang="en-GB" dirty="0" smtClean="0"/>
              <a:t> </a:t>
            </a:r>
            <a:r>
              <a:rPr lang="en-GB" dirty="0" err="1" smtClean="0"/>
              <a:t>dinara</a:t>
            </a:r>
            <a:r>
              <a:rPr lang="en-GB" dirty="0" smtClean="0"/>
              <a:t>, pet </a:t>
            </a:r>
            <a:r>
              <a:rPr lang="en-GB" dirty="0" err="1" smtClean="0"/>
              <a:t>projekata</a:t>
            </a:r>
            <a:r>
              <a:rPr lang="en-GB" dirty="0" smtClean="0"/>
              <a:t> je </a:t>
            </a:r>
            <a:r>
              <a:rPr lang="en-GB" dirty="0" err="1" smtClean="0"/>
              <a:t>dobilo</a:t>
            </a:r>
            <a:r>
              <a:rPr lang="en-GB" dirty="0" smtClean="0"/>
              <a:t> 46,5 </a:t>
            </a:r>
            <a:r>
              <a:rPr lang="en-GB" dirty="0" err="1" smtClean="0"/>
              <a:t>miliona</a:t>
            </a:r>
            <a:r>
              <a:rPr lang="en-GB" dirty="0" smtClean="0"/>
              <a:t> </a:t>
            </a:r>
            <a:r>
              <a:rPr lang="en-GB" dirty="0" err="1" smtClean="0"/>
              <a:t>dinara</a:t>
            </a:r>
            <a:r>
              <a:rPr lang="en-GB" dirty="0" smtClean="0"/>
              <a:t> (</a:t>
            </a:r>
            <a:r>
              <a:rPr lang="sr-Latn-RS" dirty="0" smtClean="0"/>
              <a:t>među kojima i</a:t>
            </a:r>
            <a:r>
              <a:rPr lang="en-GB" dirty="0" smtClean="0"/>
              <a:t> </a:t>
            </a:r>
            <a:r>
              <a:rPr lang="en-GB" dirty="0" err="1" smtClean="0"/>
              <a:t>dva</a:t>
            </a:r>
            <a:r>
              <a:rPr lang="en-GB" dirty="0" smtClean="0"/>
              <a:t> </a:t>
            </a:r>
            <a:r>
              <a:rPr lang="en-GB" dirty="0" err="1" smtClean="0"/>
              <a:t>filmska</a:t>
            </a:r>
            <a:r>
              <a:rPr lang="en-GB" dirty="0" smtClean="0"/>
              <a:t> </a:t>
            </a:r>
            <a:r>
              <a:rPr lang="en-GB" dirty="0" err="1" smtClean="0"/>
              <a:t>projekta</a:t>
            </a:r>
            <a:r>
              <a:rPr lang="en-GB" dirty="0" smtClean="0"/>
              <a:t> ZILLION </a:t>
            </a:r>
            <a:r>
              <a:rPr lang="sr-Latn-RS" dirty="0" smtClean="0"/>
              <a:t>FILM </a:t>
            </a:r>
            <a:r>
              <a:rPr lang="en-GB" dirty="0" err="1" smtClean="0"/>
              <a:t>Lazara</a:t>
            </a:r>
            <a:r>
              <a:rPr lang="en-GB" dirty="0" smtClean="0"/>
              <a:t> </a:t>
            </a:r>
            <a:r>
              <a:rPr lang="en-GB" dirty="0" err="1" smtClean="0"/>
              <a:t>Ristovskog</a:t>
            </a:r>
            <a:r>
              <a:rPr lang="en-GB" dirty="0" smtClean="0"/>
              <a:t> </a:t>
            </a:r>
            <a:r>
              <a:rPr lang="sr-Latn-RS" dirty="0" smtClean="0"/>
              <a:t>i jedan filmski projekat KONSTRAST STUDIOS Radoša Bajića)</a:t>
            </a:r>
            <a:endParaRPr lang="sr-Latn-RS" dirty="0"/>
          </a:p>
          <a:p>
            <a:r>
              <a:rPr lang="en-GB" dirty="0" smtClean="0"/>
              <a:t>Na </a:t>
            </a:r>
            <a:r>
              <a:rPr lang="en-GB" dirty="0" err="1" smtClean="0"/>
              <a:t>konkursu</a:t>
            </a:r>
            <a:r>
              <a:rPr lang="en-GB" dirty="0" smtClean="0"/>
              <a:t> za mu</a:t>
            </a:r>
            <a:r>
              <a:rPr lang="sr-Latn-RS" dirty="0" err="1" smtClean="0"/>
              <a:t>zičku</a:t>
            </a:r>
            <a:r>
              <a:rPr lang="sr-Latn-RS" dirty="0" smtClean="0"/>
              <a:t> delatnost 10 projekata dobile su organizacije koje nisu registrovane za kulturne delatnosti i koje se na bave muzikom</a:t>
            </a:r>
          </a:p>
          <a:p>
            <a:r>
              <a:rPr lang="sr-Latn-RS" b="1" dirty="0" smtClean="0"/>
              <a:t>9 projekata iz Beograda je dobilo velika sredstva (46 miliona dinara) na konkursu Pokrajinskog sekretarijata za kulturu Vojvodine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46409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951" y="3300021"/>
            <a:ext cx="9144000" cy="2024063"/>
          </a:xfrm>
        </p:spPr>
        <p:txBody>
          <a:bodyPr>
            <a:noAutofit/>
          </a:bodyPr>
          <a:lstStyle/>
          <a:p>
            <a:r>
              <a:rPr lang="en-US" sz="5200" dirty="0">
                <a:latin typeface="Corbel Light" panose="020B0303020204020204" pitchFamily="34" charset="0"/>
              </a:rPr>
              <a:t>ANALIZA REZULTATA KONKURSA </a:t>
            </a:r>
            <a:r>
              <a:rPr lang="en-US" sz="5200" dirty="0" smtClean="0">
                <a:latin typeface="Corbel Light" panose="020B0303020204020204" pitchFamily="34" charset="0"/>
              </a:rPr>
              <a:t>ZA PROGRAME </a:t>
            </a:r>
            <a:br>
              <a:rPr lang="en-US" sz="5200" dirty="0" smtClean="0">
                <a:latin typeface="Corbel Light" panose="020B0303020204020204" pitchFamily="34" charset="0"/>
              </a:rPr>
            </a:br>
            <a:r>
              <a:rPr lang="en-US" sz="5200" dirty="0" smtClean="0">
                <a:latin typeface="Corbel Light" panose="020B0303020204020204" pitchFamily="34" charset="0"/>
              </a:rPr>
              <a:t>EVROPSKE PRESTONICE KULTURE </a:t>
            </a:r>
            <a:r>
              <a:rPr lang="en-GB" dirty="0" smtClean="0">
                <a:latin typeface="Corbel Light" panose="020B0303020204020204" pitchFamily="34" charset="0"/>
              </a:rPr>
              <a:t>2</a:t>
            </a:r>
            <a:r>
              <a:rPr lang="sr-Latn-RS" dirty="0" smtClean="0">
                <a:latin typeface="Corbel Light" panose="020B0303020204020204" pitchFamily="34" charset="0"/>
              </a:rPr>
              <a:t>021</a:t>
            </a:r>
            <a:endParaRPr lang="en-US" dirty="0">
              <a:latin typeface="Corbel Light" panose="020B03030202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171" y="204283"/>
            <a:ext cx="3752350" cy="15282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449" y="204283"/>
            <a:ext cx="2481004" cy="164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90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EVROPSKA PRESTONICA KULTURE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23731" y="1958010"/>
          <a:ext cx="8984976" cy="3760393"/>
        </p:xfrm>
        <a:graphic>
          <a:graphicData uri="http://schemas.openxmlformats.org/drawingml/2006/table">
            <a:tbl>
              <a:tblPr firstRow="1" firstCol="1" bandRow="1"/>
              <a:tblGrid>
                <a:gridCol w="3551584">
                  <a:extLst>
                    <a:ext uri="{9D8B030D-6E8A-4147-A177-3AD203B41FA5}">
                      <a16:colId xmlns:a16="http://schemas.microsoft.com/office/drawing/2014/main" val="3892586211"/>
                    </a:ext>
                  </a:extLst>
                </a:gridCol>
                <a:gridCol w="2716696">
                  <a:extLst>
                    <a:ext uri="{9D8B030D-6E8A-4147-A177-3AD203B41FA5}">
                      <a16:colId xmlns:a16="http://schemas.microsoft.com/office/drawing/2014/main" val="3972462122"/>
                    </a:ext>
                  </a:extLst>
                </a:gridCol>
                <a:gridCol w="2716696">
                  <a:extLst>
                    <a:ext uri="{9D8B030D-6E8A-4147-A177-3AD203B41FA5}">
                      <a16:colId xmlns:a16="http://schemas.microsoft.com/office/drawing/2014/main" val="857396024"/>
                    </a:ext>
                  </a:extLst>
                </a:gridCol>
              </a:tblGrid>
              <a:tr h="8850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broj podržanih projekata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ukupna odobrena sredstva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7519151"/>
                  </a:ext>
                </a:extLst>
              </a:tr>
              <a:tr h="2851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Doček</a:t>
                      </a:r>
                      <a:endParaRPr lang="en-GB" sz="1800" b="1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1,200,000.00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2099293"/>
                  </a:ext>
                </a:extLst>
              </a:tr>
              <a:tr h="2851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Izdavaštvo</a:t>
                      </a:r>
                      <a:r>
                        <a:rPr lang="en-US" sz="1800" b="1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1800" b="1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prevodilaštvo</a:t>
                      </a:r>
                      <a:endParaRPr lang="en-GB" sz="1800" b="1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11,990,000.00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9456680"/>
                  </a:ext>
                </a:extLst>
              </a:tr>
              <a:tr h="2851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Doček</a:t>
                      </a:r>
                      <a:r>
                        <a:rPr lang="en-US" sz="1800" b="1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1800" b="1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Budućnost</a:t>
                      </a:r>
                      <a:r>
                        <a:rPr lang="en-US" sz="1800" b="1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Evrope</a:t>
                      </a:r>
                      <a:endParaRPr lang="en-GB" sz="1800" b="1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31,327,003.96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097483"/>
                  </a:ext>
                </a:extLst>
              </a:tr>
              <a:tr h="5556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Kaleodoskop</a:t>
                      </a:r>
                      <a:r>
                        <a:rPr lang="en-US" sz="1800" b="1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kulture</a:t>
                      </a:r>
                      <a:r>
                        <a:rPr lang="en-US" sz="1800" b="1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1800" b="1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Druga </a:t>
                      </a:r>
                      <a:r>
                        <a:rPr lang="en-US" sz="1800" b="1" dirty="0" err="1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Evropa</a:t>
                      </a:r>
                      <a:endParaRPr lang="en-GB" sz="1800" b="1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66,022,599.47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5667022"/>
                  </a:ext>
                </a:extLst>
              </a:tr>
              <a:tr h="2851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Seobe</a:t>
                      </a:r>
                      <a:r>
                        <a:rPr lang="en-US" sz="1800" b="1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1800" b="1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Heroine</a:t>
                      </a:r>
                      <a:endParaRPr lang="en-GB" sz="1800" b="1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53,733,930.00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8076890"/>
                  </a:ext>
                </a:extLst>
              </a:tr>
              <a:tr h="5556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Tvrđava</a:t>
                      </a:r>
                      <a:r>
                        <a:rPr lang="en-US" sz="1800" b="1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mira</a:t>
                      </a:r>
                      <a:r>
                        <a:rPr lang="en-US" sz="1800" b="1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1800" b="1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Dunavsko</a:t>
                      </a:r>
                      <a:r>
                        <a:rPr lang="en-US" sz="1800" b="1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more</a:t>
                      </a:r>
                      <a:endParaRPr lang="en-GB" sz="1800" b="1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34,365,860.80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9428369"/>
                  </a:ext>
                </a:extLst>
              </a:tr>
              <a:tr h="2950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Saradnja</a:t>
                      </a:r>
                      <a:r>
                        <a:rPr lang="en-US" sz="1800" b="1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</a:t>
                      </a:r>
                      <a:r>
                        <a:rPr lang="en-US" sz="1800" b="1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Japanom</a:t>
                      </a:r>
                      <a:endParaRPr lang="en-GB" sz="1800" b="1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1,380,000.00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4172440"/>
                  </a:ext>
                </a:extLst>
              </a:tr>
              <a:tr h="2950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UKUPNO</a:t>
                      </a:r>
                      <a:endParaRPr lang="en-GB" sz="1800" b="1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163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200,019,394.23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0419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665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4212"/>
            <a:ext cx="10515600" cy="121429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200" dirty="0"/>
              <a:t>BROJ PODRŽANIH </a:t>
            </a:r>
            <a:r>
              <a:rPr lang="pl-PL" sz="4200" dirty="0" smtClean="0"/>
              <a:t>PROJEKATA </a:t>
            </a:r>
            <a:r>
              <a:rPr lang="pl-PL" sz="4200" dirty="0"/>
              <a:t>NA KONKURSU </a:t>
            </a:r>
            <a:r>
              <a:rPr lang="en-GB" sz="4200" dirty="0" smtClean="0"/>
              <a:t>EPK</a:t>
            </a:r>
            <a:r>
              <a:rPr lang="pl-PL" sz="4200" dirty="0" smtClean="0"/>
              <a:t> 202</a:t>
            </a:r>
            <a:r>
              <a:rPr lang="sr-Latn-RS" sz="4200" dirty="0"/>
              <a:t>1</a:t>
            </a:r>
            <a:r>
              <a:rPr lang="pl-PL" dirty="0"/>
              <a:t/>
            </a:r>
            <a:br>
              <a:rPr lang="pl-PL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579418"/>
          <a:ext cx="10515600" cy="4597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319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SREDSTVA ZA PODRŽANE PROJEKTE NA KONKURSU </a:t>
            </a:r>
            <a:r>
              <a:rPr lang="en-GB" dirty="0" smtClean="0"/>
              <a:t>EPK 2</a:t>
            </a:r>
            <a:r>
              <a:rPr lang="pl-PL" dirty="0" smtClean="0"/>
              <a:t>02</a:t>
            </a:r>
            <a:r>
              <a:rPr lang="sr-Latn-RS" dirty="0"/>
              <a:t>1</a:t>
            </a:r>
            <a:r>
              <a:rPr lang="pl-PL" dirty="0" smtClean="0"/>
              <a:t> (</a:t>
            </a:r>
            <a:r>
              <a:rPr lang="pl-PL" dirty="0"/>
              <a:t>U HILJADAMA </a:t>
            </a:r>
            <a:r>
              <a:rPr lang="pl-PL" dirty="0" smtClean="0"/>
              <a:t>RSD)</a:t>
            </a:r>
            <a:r>
              <a:rPr lang="pl-PL" dirty="0"/>
              <a:t/>
            </a:r>
            <a:br>
              <a:rPr lang="pl-PL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60513" y="1594277"/>
          <a:ext cx="10515600" cy="4662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137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83656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200" dirty="0"/>
              <a:t>PROSEČNA ODOBRENA SREDSTVA ZA PODRŽANE PROJEKTE </a:t>
            </a:r>
            <a:r>
              <a:rPr lang="pl-PL" sz="4200" dirty="0" smtClean="0"/>
              <a:t>NA </a:t>
            </a:r>
            <a:r>
              <a:rPr lang="pl-PL" sz="4200" dirty="0"/>
              <a:t>KONKURSU </a:t>
            </a:r>
            <a:r>
              <a:rPr lang="en-GB" sz="4200" dirty="0" smtClean="0"/>
              <a:t>EPK</a:t>
            </a:r>
            <a:r>
              <a:rPr lang="en-US" sz="4200" dirty="0" smtClean="0"/>
              <a:t> </a:t>
            </a:r>
            <a:r>
              <a:rPr lang="pl-PL" sz="4200" dirty="0" smtClean="0"/>
              <a:t>2021</a:t>
            </a:r>
            <a:r>
              <a:rPr lang="en-GB" sz="4200" dirty="0" smtClean="0"/>
              <a:t> </a:t>
            </a:r>
            <a:r>
              <a:rPr lang="pl-PL" sz="4200" dirty="0" smtClean="0"/>
              <a:t> </a:t>
            </a:r>
            <a:r>
              <a:rPr lang="pl-PL" dirty="0"/>
              <a:t/>
            </a:r>
            <a:br>
              <a:rPr lang="pl-PL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697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7018"/>
            <a:ext cx="10515600" cy="108989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UDEO KULTURE U BUD</a:t>
            </a:r>
            <a:r>
              <a:rPr lang="sr-Latn-RS" sz="4000" dirty="0" smtClean="0"/>
              <a:t>ŽETU MINISTARSTVA KULTURE I INFORMISANJA U EUR (2015 – 2022)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9462791"/>
              </p:ext>
            </p:extLst>
          </p:nvPr>
        </p:nvGraphicFramePr>
        <p:xfrm>
          <a:off x="838200" y="1385455"/>
          <a:ext cx="10515600" cy="5181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772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273748" cy="1325563"/>
          </a:xfrm>
        </p:spPr>
        <p:txBody>
          <a:bodyPr/>
          <a:lstStyle/>
          <a:p>
            <a:pPr algn="ctr"/>
            <a:r>
              <a:rPr lang="en-GB" dirty="0" smtClean="0"/>
              <a:t>PROJEKTI NKSS I </a:t>
            </a:r>
            <a:r>
              <a:rPr lang="sr-Latn-RS" dirty="0" smtClean="0"/>
              <a:t>„</a:t>
            </a:r>
            <a:r>
              <a:rPr lang="en-GB" smtClean="0"/>
              <a:t>SUMNJIVI PROJEKTI</a:t>
            </a:r>
            <a:r>
              <a:rPr lang="sr-Latn-RS" smtClean="0"/>
              <a:t>"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02634" y="2146852"/>
          <a:ext cx="9044608" cy="3776868"/>
        </p:xfrm>
        <a:graphic>
          <a:graphicData uri="http://schemas.openxmlformats.org/drawingml/2006/table">
            <a:tbl>
              <a:tblPr/>
              <a:tblGrid>
                <a:gridCol w="2261152">
                  <a:extLst>
                    <a:ext uri="{9D8B030D-6E8A-4147-A177-3AD203B41FA5}">
                      <a16:colId xmlns:a16="http://schemas.microsoft.com/office/drawing/2014/main" val="865472431"/>
                    </a:ext>
                  </a:extLst>
                </a:gridCol>
                <a:gridCol w="2261152">
                  <a:extLst>
                    <a:ext uri="{9D8B030D-6E8A-4147-A177-3AD203B41FA5}">
                      <a16:colId xmlns:a16="http://schemas.microsoft.com/office/drawing/2014/main" val="1870029945"/>
                    </a:ext>
                  </a:extLst>
                </a:gridCol>
                <a:gridCol w="2261152">
                  <a:extLst>
                    <a:ext uri="{9D8B030D-6E8A-4147-A177-3AD203B41FA5}">
                      <a16:colId xmlns:a16="http://schemas.microsoft.com/office/drawing/2014/main" val="1680464414"/>
                    </a:ext>
                  </a:extLst>
                </a:gridCol>
                <a:gridCol w="2261152">
                  <a:extLst>
                    <a:ext uri="{9D8B030D-6E8A-4147-A177-3AD203B41FA5}">
                      <a16:colId xmlns:a16="http://schemas.microsoft.com/office/drawing/2014/main" val="2150599135"/>
                    </a:ext>
                  </a:extLst>
                </a:gridCol>
              </a:tblGrid>
              <a:tr h="96294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ukupno</a:t>
                      </a:r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projekata</a:t>
                      </a:r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dodeljenih</a:t>
                      </a:r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NKSS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sredstva dodeljena NKSS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ukupno sumnjivih projekata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sredstava dodeljena sumnjivim projektima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597500"/>
                  </a:ext>
                </a:extLst>
              </a:tr>
              <a:tr h="31028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200,000.00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1975172"/>
                  </a:ext>
                </a:extLst>
              </a:tr>
              <a:tr h="31028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200,000.00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4637026"/>
                  </a:ext>
                </a:extLst>
              </a:tr>
              <a:tr h="31028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500,000.00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6,015,103.96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1610548"/>
                  </a:ext>
                </a:extLst>
              </a:tr>
              <a:tr h="31028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2,936,000.00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6,015,103.96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8255155"/>
                  </a:ext>
                </a:extLst>
              </a:tr>
              <a:tr h="31028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6,710,000.00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893238"/>
                  </a:ext>
                </a:extLst>
              </a:tr>
              <a:tr h="31028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5,000,000.00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1,803,000.00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89182"/>
                  </a:ext>
                </a:extLst>
              </a:tr>
              <a:tr h="3209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6794151"/>
                  </a:ext>
                </a:extLst>
              </a:tr>
              <a:tr h="3209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8,636,000.00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20,743,207.92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863469"/>
                  </a:ext>
                </a:extLst>
              </a:tr>
              <a:tr h="31028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2.45%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4.32%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11.04%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10.37%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184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937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5016" y="3637952"/>
            <a:ext cx="9144000" cy="2024063"/>
          </a:xfrm>
        </p:spPr>
        <p:txBody>
          <a:bodyPr>
            <a:noAutofit/>
          </a:bodyPr>
          <a:lstStyle/>
          <a:p>
            <a:r>
              <a:rPr lang="en-US" sz="5200" dirty="0">
                <a:latin typeface="Corbel Light" panose="020B0303020204020204" pitchFamily="34" charset="0"/>
              </a:rPr>
              <a:t>ANALIZA REZULTATA KONKURSA </a:t>
            </a:r>
            <a:r>
              <a:rPr lang="sr-Latn-RS" sz="5200" dirty="0" smtClean="0">
                <a:latin typeface="Corbel Light" panose="020B0303020204020204" pitchFamily="34" charset="0"/>
              </a:rPr>
              <a:t>SEKRETARIJATA ZA KULTURU GRADA BEOGRADA </a:t>
            </a:r>
            <a:r>
              <a:rPr lang="sr-Latn-RS" dirty="0" smtClean="0">
                <a:latin typeface="Corbel Light" panose="020B0303020204020204" pitchFamily="34" charset="0"/>
              </a:rPr>
              <a:t>2021</a:t>
            </a:r>
            <a:endParaRPr lang="en-US" dirty="0">
              <a:latin typeface="Corbel Light" panose="020B03030202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171" y="204283"/>
            <a:ext cx="3752350" cy="15282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449" y="204283"/>
            <a:ext cx="2481004" cy="164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1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1429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200" dirty="0"/>
              <a:t>BROJ PODRŽANIH </a:t>
            </a:r>
            <a:r>
              <a:rPr lang="pl-PL" sz="4200" dirty="0" smtClean="0"/>
              <a:t>PROJEKATA </a:t>
            </a:r>
            <a:r>
              <a:rPr lang="pl-PL" sz="4200" dirty="0"/>
              <a:t>NA KONKURSU </a:t>
            </a:r>
            <a:r>
              <a:rPr lang="pl-PL" sz="4200" dirty="0" smtClean="0"/>
              <a:t>SEKRETARIJATA ZA KULTURU GRADA BEOGRADA 202</a:t>
            </a:r>
            <a:r>
              <a:rPr lang="en-GB" sz="4200" dirty="0" smtClean="0"/>
              <a:t>2</a:t>
            </a:r>
            <a:r>
              <a:rPr lang="pl-PL" dirty="0"/>
              <a:t/>
            </a:r>
            <a:br>
              <a:rPr lang="pl-PL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7172335"/>
              </p:ext>
            </p:extLst>
          </p:nvPr>
        </p:nvGraphicFramePr>
        <p:xfrm>
          <a:off x="838200" y="1579418"/>
          <a:ext cx="10515600" cy="4597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212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SREDSTVA ZA PODRŽANE PROJEKTE NA KONKURSU </a:t>
            </a:r>
            <a:r>
              <a:rPr lang="pl-PL" dirty="0" smtClean="0"/>
              <a:t>202</a:t>
            </a:r>
            <a:r>
              <a:rPr lang="en-GB" dirty="0" smtClean="0"/>
              <a:t>2</a:t>
            </a:r>
            <a:r>
              <a:rPr lang="pl-PL" dirty="0" smtClean="0"/>
              <a:t> (</a:t>
            </a:r>
            <a:r>
              <a:rPr lang="pl-PL" dirty="0"/>
              <a:t>U HILJADAMA </a:t>
            </a:r>
            <a:r>
              <a:rPr lang="pl-PL" dirty="0" smtClean="0"/>
              <a:t>RSD)</a:t>
            </a:r>
            <a:r>
              <a:rPr lang="pl-PL" dirty="0"/>
              <a:t/>
            </a:r>
            <a:br>
              <a:rPr lang="pl-PL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7798440"/>
              </p:ext>
            </p:extLst>
          </p:nvPr>
        </p:nvGraphicFramePr>
        <p:xfrm>
          <a:off x="838200" y="1514764"/>
          <a:ext cx="10515600" cy="4662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633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BROJ PODRŽANIH PROJEKATA PO GRUPAMA KORISNIKA </a:t>
            </a:r>
            <a:r>
              <a:rPr lang="pl-PL" dirty="0" smtClean="0"/>
              <a:t>NA </a:t>
            </a:r>
            <a:r>
              <a:rPr lang="pl-PL" dirty="0"/>
              <a:t>KONKURSU </a:t>
            </a:r>
            <a:r>
              <a:rPr lang="pl-PL" dirty="0" smtClean="0"/>
              <a:t>202</a:t>
            </a:r>
            <a:r>
              <a:rPr lang="en-GB" dirty="0" smtClean="0"/>
              <a:t>2</a:t>
            </a:r>
            <a:r>
              <a:rPr lang="pl-PL" dirty="0" smtClean="0"/>
              <a:t> </a:t>
            </a:r>
            <a:r>
              <a:rPr lang="pl-PL" dirty="0"/>
              <a:t/>
            </a:r>
            <a:br>
              <a:rPr lang="pl-PL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6746781"/>
              </p:ext>
            </p:extLst>
          </p:nvPr>
        </p:nvGraphicFramePr>
        <p:xfrm>
          <a:off x="838200" y="1543510"/>
          <a:ext cx="10515600" cy="4886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/>
          <p:cNvSpPr/>
          <p:nvPr/>
        </p:nvSpPr>
        <p:spPr>
          <a:xfrm>
            <a:off x="6709024" y="4428162"/>
            <a:ext cx="1263721" cy="198187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0072048" y="4681182"/>
            <a:ext cx="1281752" cy="17288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3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2983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ODOBRENA SREDSTVA </a:t>
            </a:r>
            <a:r>
              <a:rPr lang="pl-PL" dirty="0"/>
              <a:t>PO GRUPAMA KORISNIKA NA KONKURSU </a:t>
            </a:r>
            <a:r>
              <a:rPr lang="pl-PL" dirty="0" smtClean="0"/>
              <a:t>202</a:t>
            </a:r>
            <a:r>
              <a:rPr lang="en-GB" dirty="0" smtClean="0"/>
              <a:t>2</a:t>
            </a:r>
            <a:r>
              <a:rPr lang="pl-PL" dirty="0" smtClean="0"/>
              <a:t> (U HILJADAMA RSD)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1680321"/>
              </p:ext>
            </p:extLst>
          </p:nvPr>
        </p:nvGraphicFramePr>
        <p:xfrm>
          <a:off x="575353" y="1619581"/>
          <a:ext cx="11260476" cy="5024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val 4"/>
          <p:cNvSpPr/>
          <p:nvPr/>
        </p:nvSpPr>
        <p:spPr>
          <a:xfrm>
            <a:off x="7092437" y="4914316"/>
            <a:ext cx="1325366" cy="179797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0609468" y="4756935"/>
            <a:ext cx="1246909" cy="207818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50067" y="4982966"/>
            <a:ext cx="1171254" cy="1660678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34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PROJEKTI NKSS I </a:t>
            </a:r>
            <a:r>
              <a:rPr lang="sr-Latn-RS" dirty="0" smtClean="0"/>
              <a:t>„</a:t>
            </a:r>
            <a:r>
              <a:rPr lang="en-GB" smtClean="0"/>
              <a:t>SUMNJIVI PROJEKTI</a:t>
            </a:r>
            <a:r>
              <a:rPr lang="sr-Latn-RS" smtClean="0"/>
              <a:t>“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5842917"/>
              </p:ext>
            </p:extLst>
          </p:nvPr>
        </p:nvGraphicFramePr>
        <p:xfrm>
          <a:off x="838201" y="1825625"/>
          <a:ext cx="479203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5046332"/>
              </p:ext>
            </p:extLst>
          </p:nvPr>
        </p:nvGraphicFramePr>
        <p:xfrm>
          <a:off x="6096000" y="1825625"/>
          <a:ext cx="479203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7866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0909"/>
            <a:ext cx="10515600" cy="812801"/>
          </a:xfrm>
        </p:spPr>
        <p:txBody>
          <a:bodyPr>
            <a:normAutofit/>
          </a:bodyPr>
          <a:lstStyle/>
          <a:p>
            <a:pPr algn="ctr"/>
            <a:r>
              <a:rPr lang="sr-Latn-RS" dirty="0" smtClean="0"/>
              <a:t>„SUMNJIVI PROJEKTI“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291" y="1219200"/>
            <a:ext cx="10492510" cy="5486399"/>
          </a:xfrm>
        </p:spPr>
        <p:txBody>
          <a:bodyPr>
            <a:normAutofit/>
          </a:bodyPr>
          <a:lstStyle/>
          <a:p>
            <a:r>
              <a:rPr lang="sr-Latn-RS" sz="3900" dirty="0" smtClean="0">
                <a:latin typeface="+mj-lt"/>
              </a:rPr>
              <a:t>Od 2</a:t>
            </a:r>
            <a:r>
              <a:rPr lang="en-GB" sz="3900" dirty="0" smtClean="0">
                <a:latin typeface="+mj-lt"/>
              </a:rPr>
              <a:t>53</a:t>
            </a:r>
            <a:r>
              <a:rPr lang="sr-Latn-RS" sz="3900" dirty="0" smtClean="0">
                <a:latin typeface="+mj-lt"/>
              </a:rPr>
              <a:t> podržan</a:t>
            </a:r>
            <a:r>
              <a:rPr lang="en-GB" sz="3900" dirty="0" err="1" smtClean="0">
                <a:latin typeface="+mj-lt"/>
              </a:rPr>
              <a:t>ih</a:t>
            </a:r>
            <a:r>
              <a:rPr lang="sr-Latn-RS" sz="3900" dirty="0" smtClean="0">
                <a:latin typeface="+mj-lt"/>
              </a:rPr>
              <a:t> projekta, čak je </a:t>
            </a:r>
            <a:r>
              <a:rPr lang="en-GB" sz="3900" dirty="0" smtClean="0">
                <a:latin typeface="+mj-lt"/>
              </a:rPr>
              <a:t>35</a:t>
            </a:r>
            <a:r>
              <a:rPr lang="sr-Latn-RS" sz="3900" dirty="0" smtClean="0">
                <a:latin typeface="+mj-lt"/>
              </a:rPr>
              <a:t> „sumnjivih“ (1</a:t>
            </a:r>
            <a:r>
              <a:rPr lang="en-GB" sz="3900" dirty="0" smtClean="0">
                <a:latin typeface="+mj-lt"/>
              </a:rPr>
              <a:t>3.8</a:t>
            </a:r>
            <a:r>
              <a:rPr lang="sr-Latn-RS" sz="3900" dirty="0" smtClean="0">
                <a:latin typeface="+mj-lt"/>
              </a:rPr>
              <a:t>%)</a:t>
            </a:r>
          </a:p>
          <a:p>
            <a:r>
              <a:rPr lang="sr-Latn-RS" sz="3900" dirty="0" smtClean="0">
                <a:latin typeface="+mj-lt"/>
              </a:rPr>
              <a:t>Od </a:t>
            </a:r>
            <a:r>
              <a:rPr lang="sr-Latn-RS" sz="3900" dirty="0">
                <a:latin typeface="+mj-lt"/>
              </a:rPr>
              <a:t>ukupno </a:t>
            </a:r>
            <a:r>
              <a:rPr lang="sr-Latn-RS" sz="3900" dirty="0" smtClean="0">
                <a:latin typeface="+mj-lt"/>
              </a:rPr>
              <a:t>9</a:t>
            </a:r>
            <a:r>
              <a:rPr lang="en-GB" sz="3900" dirty="0" smtClean="0">
                <a:latin typeface="+mj-lt"/>
              </a:rPr>
              <a:t>0</a:t>
            </a:r>
            <a:r>
              <a:rPr lang="sr-Latn-RS" sz="3900" dirty="0" smtClean="0">
                <a:latin typeface="+mj-lt"/>
              </a:rPr>
              <a:t>.</a:t>
            </a:r>
            <a:r>
              <a:rPr lang="en-GB" sz="3900" dirty="0" smtClean="0">
                <a:latin typeface="+mj-lt"/>
              </a:rPr>
              <a:t>645</a:t>
            </a:r>
            <a:r>
              <a:rPr lang="sr-Latn-RS" sz="3900" dirty="0" smtClean="0">
                <a:latin typeface="+mj-lt"/>
              </a:rPr>
              <a:t>.000 </a:t>
            </a:r>
            <a:r>
              <a:rPr lang="sr-Latn-RS" sz="3900" dirty="0">
                <a:latin typeface="+mj-lt"/>
              </a:rPr>
              <a:t>dinara, čak </a:t>
            </a:r>
            <a:r>
              <a:rPr lang="en-GB" sz="3900" dirty="0" smtClean="0">
                <a:latin typeface="+mj-lt"/>
              </a:rPr>
              <a:t>34</a:t>
            </a:r>
            <a:r>
              <a:rPr lang="sr-Latn-RS" sz="3900" dirty="0" smtClean="0">
                <a:latin typeface="+mj-lt"/>
              </a:rPr>
              <a:t>.</a:t>
            </a:r>
            <a:r>
              <a:rPr lang="en-GB" sz="3900" dirty="0" smtClean="0">
                <a:latin typeface="+mj-lt"/>
              </a:rPr>
              <a:t>45</a:t>
            </a:r>
            <a:r>
              <a:rPr lang="sr-Latn-RS" sz="3900" dirty="0" smtClean="0">
                <a:latin typeface="+mj-lt"/>
              </a:rPr>
              <a:t>0.000 dinara dodeljeno je sumnjivim projektima </a:t>
            </a:r>
            <a:r>
              <a:rPr lang="en-GB" sz="3900" dirty="0" smtClean="0">
                <a:latin typeface="+mj-lt"/>
              </a:rPr>
              <a:t>(3</a:t>
            </a:r>
            <a:r>
              <a:rPr lang="sr-Latn-RS" sz="3900" dirty="0" smtClean="0">
                <a:latin typeface="+mj-lt"/>
              </a:rPr>
              <a:t>8%)</a:t>
            </a:r>
          </a:p>
          <a:p>
            <a:r>
              <a:rPr lang="sr-Latn-RS" sz="3900" dirty="0" smtClean="0">
                <a:latin typeface="+mj-lt"/>
              </a:rPr>
              <a:t>Uglavnom se radi o fantomskim organizacijama koje nisu registrovane u APR-u, ali ima i organizacija kojima kultura nije delatnost, a njihovi projekti su podržani</a:t>
            </a:r>
            <a:endParaRPr lang="sr-Latn-RS" sz="3900" dirty="0">
              <a:latin typeface="+mj-lt"/>
            </a:endParaRPr>
          </a:p>
          <a:p>
            <a:pPr marL="0" indent="0">
              <a:buNone/>
            </a:pPr>
            <a:r>
              <a:rPr lang="sr-Latn-RS" sz="3200" dirty="0"/>
              <a:t>					</a:t>
            </a:r>
          </a:p>
          <a:p>
            <a:endParaRPr lang="sr-Latn-RS" sz="3200" dirty="0" smtClean="0"/>
          </a:p>
          <a:p>
            <a:endParaRPr lang="sr-Latn-R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5989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527" y="318944"/>
            <a:ext cx="10515600" cy="974148"/>
          </a:xfrm>
        </p:spPr>
        <p:txBody>
          <a:bodyPr>
            <a:normAutofit/>
          </a:bodyPr>
          <a:lstStyle/>
          <a:p>
            <a:pPr algn="ctr"/>
            <a:r>
              <a:rPr lang="sr-Latn-RS" dirty="0" smtClean="0"/>
              <a:t>OPEROM MOŽE SVAKO DA SE BAVI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1709"/>
            <a:ext cx="10515600" cy="4969164"/>
          </a:xfrm>
        </p:spPr>
        <p:txBody>
          <a:bodyPr>
            <a:normAutofit/>
          </a:bodyPr>
          <a:lstStyle/>
          <a:p>
            <a:r>
              <a:rPr lang="sr-Latn-RS" sz="3200" dirty="0" smtClean="0">
                <a:latin typeface="+mj-lt"/>
              </a:rPr>
              <a:t>1. Mreža za poslovni razvoj – Opera u novom ruhu, 400.000 RSD - 2021</a:t>
            </a:r>
          </a:p>
          <a:p>
            <a:r>
              <a:rPr lang="sr-Latn-RS" sz="3200" dirty="0" smtClean="0">
                <a:latin typeface="+mj-lt"/>
              </a:rPr>
              <a:t>2. Mreža za poslovni razvoj – Operski koncert povodom Svetskog dana </a:t>
            </a:r>
            <a:r>
              <a:rPr lang="sr-Latn-RS" sz="3200" b="1" dirty="0" smtClean="0">
                <a:latin typeface="+mj-lt"/>
              </a:rPr>
              <a:t>opere</a:t>
            </a:r>
            <a:r>
              <a:rPr lang="sr-Latn-RS" sz="3200" dirty="0" smtClean="0">
                <a:latin typeface="+mj-lt"/>
              </a:rPr>
              <a:t>, 600.000 RSD - 2021</a:t>
            </a:r>
          </a:p>
          <a:p>
            <a:pPr lvl="0"/>
            <a:r>
              <a:rPr lang="sr-Latn-RS" sz="3200" dirty="0">
                <a:solidFill>
                  <a:prstClr val="black"/>
                </a:solidFill>
                <a:latin typeface="Calibri Light" panose="020F0302020204030204"/>
              </a:rPr>
              <a:t>1. Mreža za poslovni razvoj – Opera u novom ruhu, </a:t>
            </a:r>
            <a:r>
              <a:rPr lang="sr-Latn-RS" sz="3200" dirty="0" smtClean="0">
                <a:solidFill>
                  <a:prstClr val="black"/>
                </a:solidFill>
                <a:latin typeface="Calibri Light" panose="020F0302020204030204"/>
              </a:rPr>
              <a:t>250.000 </a:t>
            </a:r>
            <a:r>
              <a:rPr lang="sr-Latn-RS" sz="3200" dirty="0">
                <a:solidFill>
                  <a:prstClr val="black"/>
                </a:solidFill>
                <a:latin typeface="Calibri Light" panose="020F0302020204030204"/>
              </a:rPr>
              <a:t>RSD - </a:t>
            </a:r>
            <a:r>
              <a:rPr lang="sr-Latn-RS" sz="3200" dirty="0" smtClean="0">
                <a:solidFill>
                  <a:prstClr val="black"/>
                </a:solidFill>
                <a:latin typeface="Calibri Light" panose="020F0302020204030204"/>
              </a:rPr>
              <a:t>2022</a:t>
            </a:r>
            <a:endParaRPr lang="sr-Latn-RS" sz="3200" dirty="0">
              <a:solidFill>
                <a:prstClr val="black"/>
              </a:solidFill>
              <a:latin typeface="Calibri Light" panose="020F0302020204030204"/>
            </a:endParaRPr>
          </a:p>
          <a:p>
            <a:pPr lvl="0"/>
            <a:r>
              <a:rPr lang="sr-Latn-RS" sz="3200" dirty="0">
                <a:solidFill>
                  <a:prstClr val="black"/>
                </a:solidFill>
                <a:latin typeface="Calibri Light" panose="020F0302020204030204"/>
              </a:rPr>
              <a:t>2. Mreža za poslovni razvoj – Operski koncert povodom Svetskog dana </a:t>
            </a:r>
            <a:r>
              <a:rPr lang="sr-Latn-RS" sz="3200" b="1" dirty="0" smtClean="0">
                <a:solidFill>
                  <a:prstClr val="black"/>
                </a:solidFill>
                <a:latin typeface="Calibri Light" panose="020F0302020204030204"/>
              </a:rPr>
              <a:t>muzike</a:t>
            </a:r>
            <a:r>
              <a:rPr lang="sr-Latn-RS" sz="3200" dirty="0" smtClean="0">
                <a:solidFill>
                  <a:prstClr val="black"/>
                </a:solidFill>
                <a:latin typeface="Calibri Light" panose="020F0302020204030204"/>
              </a:rPr>
              <a:t>, 250.000 </a:t>
            </a:r>
            <a:r>
              <a:rPr lang="sr-Latn-RS" sz="3200" dirty="0">
                <a:solidFill>
                  <a:prstClr val="black"/>
                </a:solidFill>
                <a:latin typeface="Calibri Light" panose="020F0302020204030204"/>
              </a:rPr>
              <a:t>RSD - </a:t>
            </a:r>
            <a:r>
              <a:rPr lang="sr-Latn-RS" sz="3200" dirty="0" smtClean="0">
                <a:solidFill>
                  <a:prstClr val="black"/>
                </a:solidFill>
                <a:latin typeface="Calibri Light" panose="020F0302020204030204"/>
              </a:rPr>
              <a:t>2022</a:t>
            </a:r>
            <a:endParaRPr lang="sr-Latn-RS" sz="3200" dirty="0">
              <a:solidFill>
                <a:prstClr val="black"/>
              </a:solidFill>
              <a:latin typeface="Calibri Light" panose="020F0302020204030204"/>
            </a:endParaRPr>
          </a:p>
          <a:p>
            <a:pPr marL="0" indent="0">
              <a:buNone/>
            </a:pPr>
            <a:endParaRPr lang="sr-Latn-R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61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102" y="365125"/>
            <a:ext cx="9533796" cy="6263940"/>
          </a:xfrm>
        </p:spPr>
      </p:pic>
    </p:spTree>
    <p:extLst>
      <p:ext uri="{BB962C8B-B14F-4D97-AF65-F5344CB8AC3E}">
        <p14:creationId xmlns:p14="http://schemas.microsoft.com/office/powerpoint/2010/main" val="226014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>
                <a:latin typeface="Corbel Light" panose="020B0303020204020204" pitchFamily="34" charset="0"/>
              </a:rPr>
              <a:t>STRUKTURA BUDŽETA </a:t>
            </a:r>
            <a:br>
              <a:rPr lang="sr-Latn-RS" dirty="0" smtClean="0">
                <a:latin typeface="Corbel Light" panose="020B0303020204020204" pitchFamily="34" charset="0"/>
              </a:rPr>
            </a:br>
            <a:r>
              <a:rPr lang="sr-Latn-RS" dirty="0" smtClean="0">
                <a:latin typeface="Corbel Light" panose="020B0303020204020204" pitchFamily="34" charset="0"/>
              </a:rPr>
              <a:t>MINISTARSTVA KULTURE</a:t>
            </a:r>
            <a:r>
              <a:rPr lang="en-US" dirty="0" smtClean="0">
                <a:latin typeface="Corbel Light" panose="020B0303020204020204" pitchFamily="34" charset="0"/>
              </a:rPr>
              <a:t> (202</a:t>
            </a:r>
            <a:r>
              <a:rPr lang="sr-Latn-RS" dirty="0" smtClean="0">
                <a:latin typeface="Corbel Light" panose="020B0303020204020204" pitchFamily="34" charset="0"/>
              </a:rPr>
              <a:t>2</a:t>
            </a:r>
            <a:r>
              <a:rPr lang="en-US" dirty="0" smtClean="0">
                <a:latin typeface="Corbel Light" panose="020B0303020204020204" pitchFamily="34" charset="0"/>
              </a:rPr>
              <a:t>)</a:t>
            </a:r>
            <a:endParaRPr lang="en-US" dirty="0">
              <a:latin typeface="Corbel Light" panose="020B0303020204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897557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5386813"/>
              </p:ext>
            </p:extLst>
          </p:nvPr>
        </p:nvGraphicFramePr>
        <p:xfrm>
          <a:off x="990600" y="19780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2091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1016" y="3142652"/>
            <a:ext cx="9479084" cy="2024063"/>
          </a:xfrm>
        </p:spPr>
        <p:txBody>
          <a:bodyPr>
            <a:noAutofit/>
          </a:bodyPr>
          <a:lstStyle/>
          <a:p>
            <a:r>
              <a:rPr lang="en-US" sz="5200" dirty="0">
                <a:latin typeface="Corbel Light" panose="020B0303020204020204" pitchFamily="34" charset="0"/>
              </a:rPr>
              <a:t>ANALIZA REZULTATA KONKURSA </a:t>
            </a:r>
            <a:r>
              <a:rPr lang="sr-Latn-RS" sz="5200" dirty="0" smtClean="0">
                <a:latin typeface="Corbel Light" panose="020B0303020204020204" pitchFamily="34" charset="0"/>
              </a:rPr>
              <a:t>GRADSKE UPRAVE ZA KULTURU GRADA NOVOG SADA </a:t>
            </a:r>
            <a:r>
              <a:rPr lang="sr-Latn-RS" dirty="0" smtClean="0">
                <a:latin typeface="Corbel Light" panose="020B0303020204020204" pitchFamily="34" charset="0"/>
              </a:rPr>
              <a:t>2022</a:t>
            </a:r>
            <a:endParaRPr lang="en-US" dirty="0">
              <a:latin typeface="Corbel Light" panose="020B03030202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171" y="204283"/>
            <a:ext cx="3752350" cy="15282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449" y="204283"/>
            <a:ext cx="2481004" cy="164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5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KONKURS UPRAVE ZA KULTURU NOVI SAD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2757176"/>
              </p:ext>
            </p:extLst>
          </p:nvPr>
        </p:nvGraphicFramePr>
        <p:xfrm>
          <a:off x="1447800" y="1841500"/>
          <a:ext cx="9029700" cy="4663948"/>
        </p:xfrm>
        <a:graphic>
          <a:graphicData uri="http://schemas.openxmlformats.org/drawingml/2006/table">
            <a:tbl>
              <a:tblPr firstRow="1" firstCol="1" bandRow="1"/>
              <a:tblGrid>
                <a:gridCol w="4152900">
                  <a:extLst>
                    <a:ext uri="{9D8B030D-6E8A-4147-A177-3AD203B41FA5}">
                      <a16:colId xmlns:a16="http://schemas.microsoft.com/office/drawing/2014/main" val="1570176010"/>
                    </a:ext>
                  </a:extLst>
                </a:gridCol>
                <a:gridCol w="2387600">
                  <a:extLst>
                    <a:ext uri="{9D8B030D-6E8A-4147-A177-3AD203B41FA5}">
                      <a16:colId xmlns:a16="http://schemas.microsoft.com/office/drawing/2014/main" val="2598869502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2316349180"/>
                    </a:ext>
                  </a:extLst>
                </a:gridCol>
              </a:tblGrid>
              <a:tr h="7837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broj</a:t>
                      </a:r>
                      <a:r>
                        <a:rPr lang="en-GB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800" b="1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podržanih</a:t>
                      </a:r>
                      <a:r>
                        <a:rPr lang="en-GB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800" b="1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projekata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ukupna odobrena sredstva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755890"/>
                  </a:ext>
                </a:extLst>
              </a:tr>
              <a:tr h="49203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Oblast </a:t>
                      </a:r>
                      <a:r>
                        <a:rPr lang="en-GB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nematerijalnog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kulturnog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nasleđa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136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22,150,000.00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2377237"/>
                  </a:ext>
                </a:extLst>
              </a:tr>
              <a:tr h="25254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Savremeno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stvaralaštvo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446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179,600,000.00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0534911"/>
                  </a:ext>
                </a:extLst>
              </a:tr>
              <a:tr h="49203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Književnost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GB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stvaralaštvo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prevodilaštvo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GB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izdavaštva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12,150,000.00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7810953"/>
                  </a:ext>
                </a:extLst>
              </a:tr>
              <a:tr h="73805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Sufinansiranje </a:t>
                      </a:r>
                      <a:r>
                        <a:rPr lang="en-GB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projekata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koji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podržani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kroz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međunarodne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fondove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7,000,000.00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08082"/>
                  </a:ext>
                </a:extLst>
              </a:tr>
              <a:tr h="147610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Sufinansiranje </a:t>
                      </a:r>
                      <a:r>
                        <a:rPr lang="en-GB" sz="18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tekućih</a:t>
                      </a: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rashoda</a:t>
                      </a: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izdataka</a:t>
                      </a: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udruženja</a:t>
                      </a: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 </a:t>
                      </a:r>
                      <a:r>
                        <a:rPr lang="en-GB" sz="18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kulturi</a:t>
                      </a: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koja</a:t>
                      </a: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svojim</a:t>
                      </a: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radom</a:t>
                      </a: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doprinose</a:t>
                      </a: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razvoju</a:t>
                      </a: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kulture</a:t>
                      </a: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umetnosti</a:t>
                      </a: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 </a:t>
                      </a:r>
                      <a:r>
                        <a:rPr lang="en-GB" sz="18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Gradu</a:t>
                      </a: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Novom</a:t>
                      </a: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Sadu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5,000,000.00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4192810"/>
                  </a:ext>
                </a:extLst>
              </a:tr>
              <a:tr h="2612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8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UKUPNO</a:t>
                      </a:r>
                      <a:endParaRPr lang="en-GB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718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225,900,000.00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490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13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4212"/>
            <a:ext cx="10515600" cy="121429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200" dirty="0"/>
              <a:t>BROJ PODRŽANIH </a:t>
            </a:r>
            <a:r>
              <a:rPr lang="pl-PL" sz="4200" dirty="0" smtClean="0"/>
              <a:t>PROJEKATA </a:t>
            </a:r>
            <a:r>
              <a:rPr lang="pl-PL" sz="4200" dirty="0"/>
              <a:t>NA KONKURSU </a:t>
            </a:r>
            <a:r>
              <a:rPr lang="pl-PL" sz="4200" dirty="0" smtClean="0"/>
              <a:t>GRADSKE UPRAVE ZA KULTURU N.SADA 2022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1390487"/>
              </p:ext>
            </p:extLst>
          </p:nvPr>
        </p:nvGraphicFramePr>
        <p:xfrm>
          <a:off x="838200" y="1579418"/>
          <a:ext cx="10515600" cy="4597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853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4200"/>
            <a:ext cx="10515600" cy="110648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dirty="0"/>
              <a:t>SREDSTVA ZA PODRŽANE PROJEKTE NA KONKURSU </a:t>
            </a:r>
            <a:r>
              <a:rPr lang="sr-Latn-RS" sz="4000" dirty="0" smtClean="0"/>
              <a:t>UPRAVE ZA KULTURU N.SADA </a:t>
            </a:r>
            <a:r>
              <a:rPr lang="en-GB" sz="4000" dirty="0" smtClean="0"/>
              <a:t> 2</a:t>
            </a:r>
            <a:r>
              <a:rPr lang="pl-PL" sz="4000" dirty="0" smtClean="0"/>
              <a:t>02</a:t>
            </a:r>
            <a:r>
              <a:rPr lang="en-GB" sz="4000" dirty="0" smtClean="0"/>
              <a:t>2</a:t>
            </a:r>
            <a:r>
              <a:rPr lang="pl-PL" sz="4000" dirty="0" smtClean="0"/>
              <a:t> (</a:t>
            </a:r>
            <a:r>
              <a:rPr lang="pl-PL" sz="4000" dirty="0"/>
              <a:t>U HILJADAMA </a:t>
            </a:r>
            <a:r>
              <a:rPr lang="pl-PL" sz="4000" dirty="0" smtClean="0"/>
              <a:t>RSD)</a:t>
            </a:r>
            <a:r>
              <a:rPr lang="pl-PL" dirty="0"/>
              <a:t/>
            </a:r>
            <a:br>
              <a:rPr lang="pl-PL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4655577"/>
              </p:ext>
            </p:extLst>
          </p:nvPr>
        </p:nvGraphicFramePr>
        <p:xfrm>
          <a:off x="460513" y="1594277"/>
          <a:ext cx="10515600" cy="4662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966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83656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200" dirty="0"/>
              <a:t>PROSEČNA ODOBRENA SREDSTVA ZA PODRŽANE PROJEKTE </a:t>
            </a:r>
            <a:r>
              <a:rPr lang="pl-PL" sz="4200" dirty="0" smtClean="0"/>
              <a:t>NA </a:t>
            </a:r>
            <a:r>
              <a:rPr lang="pl-PL" sz="4200" dirty="0"/>
              <a:t>KONKURSU </a:t>
            </a:r>
            <a:r>
              <a:rPr lang="pl-PL" sz="4200" dirty="0" smtClean="0"/>
              <a:t>GRADSKE UPRAVE ZA KULTURU NOVOG SADA 2022</a:t>
            </a:r>
            <a:r>
              <a:rPr lang="en-GB" sz="4200" dirty="0" smtClean="0"/>
              <a:t> </a:t>
            </a:r>
            <a:r>
              <a:rPr lang="pl-PL" sz="4200" dirty="0" smtClean="0"/>
              <a:t> </a:t>
            </a:r>
            <a:r>
              <a:rPr lang="pl-PL" dirty="0"/>
              <a:t/>
            </a:r>
            <a:br>
              <a:rPr lang="pl-PL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488562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441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273748" cy="1325563"/>
          </a:xfrm>
        </p:spPr>
        <p:txBody>
          <a:bodyPr/>
          <a:lstStyle/>
          <a:p>
            <a:pPr algn="ctr"/>
            <a:r>
              <a:rPr lang="en-GB" dirty="0" smtClean="0"/>
              <a:t>PROJEKTI NKSS I SUMNJIVI PROJEKTI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02634" y="2146852"/>
          <a:ext cx="9044608" cy="3776868"/>
        </p:xfrm>
        <a:graphic>
          <a:graphicData uri="http://schemas.openxmlformats.org/drawingml/2006/table">
            <a:tbl>
              <a:tblPr/>
              <a:tblGrid>
                <a:gridCol w="2261152">
                  <a:extLst>
                    <a:ext uri="{9D8B030D-6E8A-4147-A177-3AD203B41FA5}">
                      <a16:colId xmlns:a16="http://schemas.microsoft.com/office/drawing/2014/main" val="865472431"/>
                    </a:ext>
                  </a:extLst>
                </a:gridCol>
                <a:gridCol w="2261152">
                  <a:extLst>
                    <a:ext uri="{9D8B030D-6E8A-4147-A177-3AD203B41FA5}">
                      <a16:colId xmlns:a16="http://schemas.microsoft.com/office/drawing/2014/main" val="1870029945"/>
                    </a:ext>
                  </a:extLst>
                </a:gridCol>
                <a:gridCol w="2261152">
                  <a:extLst>
                    <a:ext uri="{9D8B030D-6E8A-4147-A177-3AD203B41FA5}">
                      <a16:colId xmlns:a16="http://schemas.microsoft.com/office/drawing/2014/main" val="1680464414"/>
                    </a:ext>
                  </a:extLst>
                </a:gridCol>
                <a:gridCol w="2261152">
                  <a:extLst>
                    <a:ext uri="{9D8B030D-6E8A-4147-A177-3AD203B41FA5}">
                      <a16:colId xmlns:a16="http://schemas.microsoft.com/office/drawing/2014/main" val="2150599135"/>
                    </a:ext>
                  </a:extLst>
                </a:gridCol>
              </a:tblGrid>
              <a:tr h="96294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ukupno</a:t>
                      </a:r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projekata</a:t>
                      </a:r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dodeljenih</a:t>
                      </a:r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NKSS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sredstva dodeljena NKSS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ukupno sumnjivih projekata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sredstava dodeljena sumnjivim projektima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597500"/>
                  </a:ext>
                </a:extLst>
              </a:tr>
              <a:tr h="31028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200,000.00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1975172"/>
                  </a:ext>
                </a:extLst>
              </a:tr>
              <a:tr h="31028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200,000.00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4637026"/>
                  </a:ext>
                </a:extLst>
              </a:tr>
              <a:tr h="31028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500,000.00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6,015,103.96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1610548"/>
                  </a:ext>
                </a:extLst>
              </a:tr>
              <a:tr h="31028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2,936,000.00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6,015,103.96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8255155"/>
                  </a:ext>
                </a:extLst>
              </a:tr>
              <a:tr h="31028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6,710,000.00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893238"/>
                  </a:ext>
                </a:extLst>
              </a:tr>
              <a:tr h="31028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5,000,000.00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1,803,000.00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89182"/>
                  </a:ext>
                </a:extLst>
              </a:tr>
              <a:tr h="3209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6794151"/>
                  </a:ext>
                </a:extLst>
              </a:tr>
              <a:tr h="3209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8,636,000.00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20,743,207.92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863469"/>
                  </a:ext>
                </a:extLst>
              </a:tr>
              <a:tr h="31028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2.45%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4.32%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11.04%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10.37%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184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056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8580" y="2949583"/>
            <a:ext cx="9144000" cy="2024063"/>
          </a:xfrm>
        </p:spPr>
        <p:txBody>
          <a:bodyPr>
            <a:noAutofit/>
          </a:bodyPr>
          <a:lstStyle/>
          <a:p>
            <a:r>
              <a:rPr lang="sr-Latn-RS" sz="5200" dirty="0" smtClean="0">
                <a:latin typeface="Corbel Light" panose="020B0303020204020204" pitchFamily="34" charset="0"/>
              </a:rPr>
              <a:t>DOPRINOS KONKURSA CENTRALIZACIJI KULTURE U SRBIJI (2022)</a:t>
            </a:r>
            <a:endParaRPr lang="en-US" dirty="0">
              <a:latin typeface="Corbel Light" panose="020B03030202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171" y="204283"/>
            <a:ext cx="3752350" cy="15282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449" y="204283"/>
            <a:ext cx="2481004" cy="164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3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600" dirty="0"/>
              <a:t>KONKURS </a:t>
            </a:r>
            <a:r>
              <a:rPr lang="sr-Latn-RS" sz="3600" dirty="0" smtClean="0"/>
              <a:t>MINISTARSTVA KULTURE </a:t>
            </a:r>
            <a:r>
              <a:rPr lang="sr-Latn-RS" sz="3600" dirty="0"/>
              <a:t>– TEORITORIJALNI RASPORED ODOBRENIH </a:t>
            </a:r>
            <a:r>
              <a:rPr lang="sr-Latn-RS" sz="3600" dirty="0" smtClean="0"/>
              <a:t>PROJEKATA (1079)</a:t>
            </a:r>
            <a:endParaRPr lang="en-GB" sz="36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331333"/>
              </p:ext>
            </p:extLst>
          </p:nvPr>
        </p:nvGraphicFramePr>
        <p:xfrm>
          <a:off x="838201" y="2106200"/>
          <a:ext cx="9908568" cy="3894290"/>
        </p:xfrm>
        <a:graphic>
          <a:graphicData uri="http://schemas.openxmlformats.org/drawingml/2006/table">
            <a:tbl>
              <a:tblPr firstRow="1" firstCol="1" bandRow="1"/>
              <a:tblGrid>
                <a:gridCol w="2230882">
                  <a:extLst>
                    <a:ext uri="{9D8B030D-6E8A-4147-A177-3AD203B41FA5}">
                      <a16:colId xmlns:a16="http://schemas.microsoft.com/office/drawing/2014/main" val="2125721739"/>
                    </a:ext>
                  </a:extLst>
                </a:gridCol>
                <a:gridCol w="1555332">
                  <a:extLst>
                    <a:ext uri="{9D8B030D-6E8A-4147-A177-3AD203B41FA5}">
                      <a16:colId xmlns:a16="http://schemas.microsoft.com/office/drawing/2014/main" val="3871416807"/>
                    </a:ext>
                  </a:extLst>
                </a:gridCol>
                <a:gridCol w="1893108">
                  <a:extLst>
                    <a:ext uri="{9D8B030D-6E8A-4147-A177-3AD203B41FA5}">
                      <a16:colId xmlns:a16="http://schemas.microsoft.com/office/drawing/2014/main" val="923569602"/>
                    </a:ext>
                  </a:extLst>
                </a:gridCol>
                <a:gridCol w="1558474">
                  <a:extLst>
                    <a:ext uri="{9D8B030D-6E8A-4147-A177-3AD203B41FA5}">
                      <a16:colId xmlns:a16="http://schemas.microsoft.com/office/drawing/2014/main" val="87757990"/>
                    </a:ext>
                  </a:extLst>
                </a:gridCol>
                <a:gridCol w="1335386">
                  <a:extLst>
                    <a:ext uri="{9D8B030D-6E8A-4147-A177-3AD203B41FA5}">
                      <a16:colId xmlns:a16="http://schemas.microsoft.com/office/drawing/2014/main" val="4134076437"/>
                    </a:ext>
                  </a:extLst>
                </a:gridCol>
                <a:gridCol w="1335386">
                  <a:extLst>
                    <a:ext uri="{9D8B030D-6E8A-4147-A177-3AD203B41FA5}">
                      <a16:colId xmlns:a16="http://schemas.microsoft.com/office/drawing/2014/main" val="544584001"/>
                    </a:ext>
                  </a:extLst>
                </a:gridCol>
              </a:tblGrid>
              <a:tr h="959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broj projekata po regionima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sredstva po regionima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prosečno po projektu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% od ukupnog broja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% od ukupnih sredstava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281416"/>
                  </a:ext>
                </a:extLst>
              </a:tr>
              <a:tr h="49239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Vojvodina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294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116.300.000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395,578.23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27,35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%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22.64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%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342424"/>
                  </a:ext>
                </a:extLst>
              </a:tr>
              <a:tr h="49239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Region Beograd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448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265.125.000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591,796.88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41,76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%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51.61%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7984056"/>
                  </a:ext>
                </a:extLst>
              </a:tr>
              <a:tr h="49239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Šumadija i zapadna Srbija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57.390.000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441,461.54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12,09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%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11.17%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1023252"/>
                  </a:ext>
                </a:extLst>
              </a:tr>
              <a:tr h="49239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Južna i istočna Srbija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167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60.750.000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363,772.46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15.53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%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11.83%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0341324"/>
                  </a:ext>
                </a:extLst>
              </a:tr>
              <a:tr h="49239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Kosovo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14.100.000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391,666.67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3,35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%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2.74%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7870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666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3600" dirty="0" smtClean="0"/>
              <a:t>KONKURS POKRAJINSKOG SEKRETARIJATA – TEORITORIJALNI RASPORED ODOBRENIH PROJEKATA</a:t>
            </a:r>
            <a:endParaRPr lang="en-GB" sz="36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2661007"/>
              </p:ext>
            </p:extLst>
          </p:nvPr>
        </p:nvGraphicFramePr>
        <p:xfrm>
          <a:off x="1461054" y="1602531"/>
          <a:ext cx="9501806" cy="5070739"/>
        </p:xfrm>
        <a:graphic>
          <a:graphicData uri="http://schemas.openxmlformats.org/drawingml/2006/table">
            <a:tbl>
              <a:tblPr/>
              <a:tblGrid>
                <a:gridCol w="2439449">
                  <a:extLst>
                    <a:ext uri="{9D8B030D-6E8A-4147-A177-3AD203B41FA5}">
                      <a16:colId xmlns:a16="http://schemas.microsoft.com/office/drawing/2014/main" val="1938945633"/>
                    </a:ext>
                  </a:extLst>
                </a:gridCol>
                <a:gridCol w="2439449">
                  <a:extLst>
                    <a:ext uri="{9D8B030D-6E8A-4147-A177-3AD203B41FA5}">
                      <a16:colId xmlns:a16="http://schemas.microsoft.com/office/drawing/2014/main" val="1231543682"/>
                    </a:ext>
                  </a:extLst>
                </a:gridCol>
                <a:gridCol w="2439449">
                  <a:extLst>
                    <a:ext uri="{9D8B030D-6E8A-4147-A177-3AD203B41FA5}">
                      <a16:colId xmlns:a16="http://schemas.microsoft.com/office/drawing/2014/main" val="2348170584"/>
                    </a:ext>
                  </a:extLst>
                </a:gridCol>
                <a:gridCol w="496926">
                  <a:extLst>
                    <a:ext uri="{9D8B030D-6E8A-4147-A177-3AD203B41FA5}">
                      <a16:colId xmlns:a16="http://schemas.microsoft.com/office/drawing/2014/main" val="494098204"/>
                    </a:ext>
                  </a:extLst>
                </a:gridCol>
                <a:gridCol w="1686533">
                  <a:extLst>
                    <a:ext uri="{9D8B030D-6E8A-4147-A177-3AD203B41FA5}">
                      <a16:colId xmlns:a16="http://schemas.microsoft.com/office/drawing/2014/main" val="2082518442"/>
                    </a:ext>
                  </a:extLst>
                </a:gridCol>
              </a:tblGrid>
              <a:tr h="245599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broj projekata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ukupna sredstva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0" marR="5160" marT="5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0" marR="5160" marT="5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7769818"/>
                  </a:ext>
                </a:extLst>
              </a:tr>
              <a:tr h="482118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164 (56,75%)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118,682,000.00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Južnobački okrug (Novi Sad)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95" marR="5160" marT="5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0" marR="5160" marT="5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33.53%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0" marR="5160" marT="5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7150764"/>
                  </a:ext>
                </a:extLst>
              </a:tr>
              <a:tr h="482118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 (3,46%)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7,350,000.00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Severnobački okrug (Subotica)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95" marR="5160" marT="5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2.08%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0" marR="5160" marT="5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8100064"/>
                  </a:ext>
                </a:extLst>
              </a:tr>
              <a:tr h="482118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 (5,88%)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3,500,000.00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Zapadnobački okrug (Sombor)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95" marR="5160" marT="5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0.99%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0" marR="5160" marT="5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8453537"/>
                  </a:ext>
                </a:extLst>
              </a:tr>
              <a:tr h="482118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 (9,64%)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89,219,000.00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Južnobanatski okrug (Pančevo)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95" marR="5160" marT="5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25.20%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0" marR="5160" marT="5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3866208"/>
                  </a:ext>
                </a:extLst>
              </a:tr>
              <a:tr h="482118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 (6,23%)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79,159,000.00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Srednjebanatski okrug (Zrenjanin)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95" marR="5160" marT="5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22.36%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0" marR="5160" marT="5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6274295"/>
                  </a:ext>
                </a:extLst>
              </a:tr>
              <a:tr h="482118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 (5,54%)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3,120,000.00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 err="1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Severnobanatski</a:t>
                      </a:r>
                      <a:r>
                        <a:rPr lang="en-GB" sz="1800" kern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okrug</a:t>
                      </a:r>
                      <a:r>
                        <a:rPr lang="en-GB" sz="1800" kern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GB" sz="1800" kern="1200" dirty="0" err="1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Kikinda</a:t>
                      </a:r>
                      <a:r>
                        <a:rPr lang="en-GB" sz="1800" kern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95" marR="5160" marT="5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0" marR="5160" marT="516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0.88%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0" marR="5160" marT="5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8594415"/>
                  </a:ext>
                </a:extLst>
              </a:tr>
              <a:tr h="482118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 (9,69%)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52,970,000.00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0" marR="5160" marT="5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 err="1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Sremski</a:t>
                      </a:r>
                      <a:r>
                        <a:rPr lang="en-GB" sz="1800" kern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okrug</a:t>
                      </a:r>
                      <a:r>
                        <a:rPr lang="en-GB" sz="1800" kern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(Sremska </a:t>
                      </a:r>
                      <a:r>
                        <a:rPr lang="en-GB" sz="1800" kern="1200" dirty="0" err="1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Mitrovica</a:t>
                      </a:r>
                      <a:r>
                        <a:rPr lang="en-GB" sz="1800" kern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95" marR="5160" marT="5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0" marR="5160" marT="516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14.96%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0" marR="5160" marT="5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3839605"/>
                  </a:ext>
                </a:extLst>
              </a:tr>
              <a:tr h="243639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0" marR="5160" marT="516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354,000,000.00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0" marR="5160" marT="516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0" marR="5160" marT="516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0" marR="5160" marT="516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0" marR="5160" marT="5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0703229"/>
                  </a:ext>
                </a:extLst>
              </a:tr>
              <a:tr h="243639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0" marR="5160" marT="5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46,000,000.00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0" marR="5160" marT="5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Beograd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95" marR="5160" marT="516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0" marR="5160" marT="5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0" marR="5160" marT="5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813505"/>
                  </a:ext>
                </a:extLst>
              </a:tr>
              <a:tr h="243639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289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0" marR="5160" marT="516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400,000,000.00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0" marR="5160" marT="516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0" marR="5160" marT="516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0" marR="5160" marT="516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0" marR="5160" marT="51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4008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93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50217" cy="1325563"/>
          </a:xfrm>
        </p:spPr>
        <p:txBody>
          <a:bodyPr>
            <a:normAutofit/>
          </a:bodyPr>
          <a:lstStyle/>
          <a:p>
            <a:r>
              <a:rPr lang="en-GB" dirty="0"/>
              <a:t>KONKURS </a:t>
            </a:r>
            <a:r>
              <a:rPr lang="en-GB" dirty="0" smtClean="0"/>
              <a:t>EPK </a:t>
            </a:r>
            <a:r>
              <a:rPr lang="en-GB" dirty="0"/>
              <a:t>– TEORITORIJALNI RASPORED ODOBRENIH </a:t>
            </a:r>
            <a:r>
              <a:rPr lang="en-GB" dirty="0" smtClean="0"/>
              <a:t>PROJEKATA (141)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1637072"/>
              </p:ext>
            </p:extLst>
          </p:nvPr>
        </p:nvGraphicFramePr>
        <p:xfrm>
          <a:off x="756075" y="1991003"/>
          <a:ext cx="10679849" cy="4252924"/>
        </p:xfrm>
        <a:graphic>
          <a:graphicData uri="http://schemas.openxmlformats.org/drawingml/2006/table">
            <a:tbl>
              <a:tblPr/>
              <a:tblGrid>
                <a:gridCol w="2135970">
                  <a:extLst>
                    <a:ext uri="{9D8B030D-6E8A-4147-A177-3AD203B41FA5}">
                      <a16:colId xmlns:a16="http://schemas.microsoft.com/office/drawing/2014/main" val="3274304467"/>
                    </a:ext>
                  </a:extLst>
                </a:gridCol>
                <a:gridCol w="2135970">
                  <a:extLst>
                    <a:ext uri="{9D8B030D-6E8A-4147-A177-3AD203B41FA5}">
                      <a16:colId xmlns:a16="http://schemas.microsoft.com/office/drawing/2014/main" val="3066794277"/>
                    </a:ext>
                  </a:extLst>
                </a:gridCol>
                <a:gridCol w="2135970">
                  <a:extLst>
                    <a:ext uri="{9D8B030D-6E8A-4147-A177-3AD203B41FA5}">
                      <a16:colId xmlns:a16="http://schemas.microsoft.com/office/drawing/2014/main" val="2869930001"/>
                    </a:ext>
                  </a:extLst>
                </a:gridCol>
                <a:gridCol w="537661">
                  <a:extLst>
                    <a:ext uri="{9D8B030D-6E8A-4147-A177-3AD203B41FA5}">
                      <a16:colId xmlns:a16="http://schemas.microsoft.com/office/drawing/2014/main" val="2626544271"/>
                    </a:ext>
                  </a:extLst>
                </a:gridCol>
                <a:gridCol w="3734278">
                  <a:extLst>
                    <a:ext uri="{9D8B030D-6E8A-4147-A177-3AD203B41FA5}">
                      <a16:colId xmlns:a16="http://schemas.microsoft.com/office/drawing/2014/main" val="2787223064"/>
                    </a:ext>
                  </a:extLst>
                </a:gridCol>
              </a:tblGrid>
              <a:tr h="32223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broj</a:t>
                      </a:r>
                      <a:r>
                        <a:rPr lang="en-GB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projekata</a:t>
                      </a:r>
                      <a:endParaRPr lang="en-GB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ukupna sredstva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1398297"/>
                  </a:ext>
                </a:extLst>
              </a:tr>
              <a:tr h="31149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166,033,949.23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Južnobački okrug (Novi Sad)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96.54%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6545918"/>
                  </a:ext>
                </a:extLst>
              </a:tr>
              <a:tr h="31149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Severnobački okrug (Subotica)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7352321"/>
                  </a:ext>
                </a:extLst>
              </a:tr>
              <a:tr h="31149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1,600,000.00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Zapadnobački okrug (Sombor)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0.93%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4631342"/>
                  </a:ext>
                </a:extLst>
              </a:tr>
              <a:tr h="31149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Južnobanatski okrug (Pančevo)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9870451"/>
                  </a:ext>
                </a:extLst>
              </a:tr>
              <a:tr h="31149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2,950,000.00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 err="1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Srednjebanatski</a:t>
                      </a:r>
                      <a:r>
                        <a:rPr lang="en-GB" sz="18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800" b="0" i="0" u="none" strike="noStrike" dirty="0" err="1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okrug</a:t>
                      </a:r>
                      <a:r>
                        <a:rPr lang="en-GB" sz="18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en-GB" sz="1800" b="0" i="0" u="none" strike="noStrike" dirty="0" err="1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Zrenjanin</a:t>
                      </a:r>
                      <a:r>
                        <a:rPr lang="en-GB" sz="18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1.72%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589699"/>
                  </a:ext>
                </a:extLst>
              </a:tr>
              <a:tr h="57787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 err="1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Severnobanatski</a:t>
                      </a:r>
                      <a:r>
                        <a:rPr lang="en-GB" sz="18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800" b="0" i="0" u="none" strike="noStrike" dirty="0" err="1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okrug</a:t>
                      </a:r>
                      <a:r>
                        <a:rPr lang="en-GB" sz="18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en-GB" sz="1800" b="0" i="0" u="none" strike="noStrike" dirty="0" err="1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Kikinda</a:t>
                      </a:r>
                      <a:r>
                        <a:rPr lang="en-GB" sz="18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83339"/>
                  </a:ext>
                </a:extLst>
              </a:tr>
              <a:tr h="57787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1,400,000.00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 err="1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Sremski</a:t>
                      </a:r>
                      <a:r>
                        <a:rPr lang="en-GB" sz="18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800" b="0" i="0" u="none" strike="noStrike" dirty="0" err="1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okrug</a:t>
                      </a:r>
                      <a:r>
                        <a:rPr lang="en-GB" sz="18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 (Sremska </a:t>
                      </a:r>
                      <a:r>
                        <a:rPr lang="en-GB" sz="1800" b="0" i="0" u="none" strike="noStrike" dirty="0" err="1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Mitrovica</a:t>
                      </a:r>
                      <a:r>
                        <a:rPr lang="en-GB" sz="18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0.81%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1454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885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47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STRUKTURA </a:t>
            </a:r>
            <a:r>
              <a:rPr lang="sr-Latn-RS" dirty="0" smtClean="0"/>
              <a:t>BUDŽET</a:t>
            </a:r>
            <a:r>
              <a:rPr lang="en-US" dirty="0" smtClean="0"/>
              <a:t>A</a:t>
            </a:r>
            <a:r>
              <a:rPr lang="sr-Latn-RS" dirty="0" smtClean="0"/>
              <a:t> </a:t>
            </a:r>
            <a:r>
              <a:rPr lang="sr-Latn-RS" dirty="0"/>
              <a:t>MINISTARSTVA KULTURE I INFORMISANJA </a:t>
            </a:r>
            <a:r>
              <a:rPr lang="sr-Latn-RS" dirty="0" smtClean="0"/>
              <a:t>2020. - 2022. </a:t>
            </a:r>
            <a:r>
              <a:rPr lang="sr-Latn-RS" dirty="0"/>
              <a:t>(U HILJADAMA </a:t>
            </a:r>
            <a:r>
              <a:rPr lang="en-US" dirty="0" smtClean="0"/>
              <a:t>RSD</a:t>
            </a:r>
            <a:r>
              <a:rPr lang="sr-Latn-RS" dirty="0" smtClean="0"/>
              <a:t>)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55296"/>
              </p:ext>
            </p:extLst>
          </p:nvPr>
        </p:nvGraphicFramePr>
        <p:xfrm>
          <a:off x="838200" y="1819355"/>
          <a:ext cx="10956533" cy="4800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/>
          <p:cNvSpPr/>
          <p:nvPr/>
        </p:nvSpPr>
        <p:spPr>
          <a:xfrm>
            <a:off x="3478491" y="2922309"/>
            <a:ext cx="2149311" cy="369727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627802" y="1489435"/>
            <a:ext cx="2554664" cy="526958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8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STRUKTURALNA POBOLJ</a:t>
            </a:r>
            <a:r>
              <a:rPr lang="sr-Latn-RS" dirty="0" smtClean="0"/>
              <a:t>ŠANJA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97723"/>
          </a:xfrm>
        </p:spPr>
        <p:txBody>
          <a:bodyPr/>
          <a:lstStyle/>
          <a:p>
            <a:r>
              <a:rPr lang="sr-Latn-RS" sz="3000" dirty="0" smtClean="0">
                <a:latin typeface="+mj-lt"/>
              </a:rPr>
              <a:t>Značajna povećanja budžeta za Ministarstvo kulture, iz godine u godinu, trenutno duplo veći budžet za kulturu</a:t>
            </a:r>
            <a:r>
              <a:rPr lang="en-GB" sz="3000" dirty="0" smtClean="0">
                <a:latin typeface="+mj-lt"/>
              </a:rPr>
              <a:t>,</a:t>
            </a:r>
            <a:r>
              <a:rPr lang="sr-Latn-RS" sz="3000" dirty="0" smtClean="0">
                <a:latin typeface="+mj-lt"/>
              </a:rPr>
              <a:t> nego recimo 2016. godine.</a:t>
            </a:r>
          </a:p>
          <a:p>
            <a:r>
              <a:rPr lang="sr-Latn-RS" sz="3000" dirty="0" smtClean="0">
                <a:latin typeface="+mj-lt"/>
              </a:rPr>
              <a:t>Jasan trend povećanja ulaganja u savremenu kulturnu produkciju</a:t>
            </a:r>
          </a:p>
          <a:p>
            <a:r>
              <a:rPr lang="sr-Latn-RS" sz="3000" dirty="0" smtClean="0">
                <a:latin typeface="+mj-lt"/>
              </a:rPr>
              <a:t>Unapređenje načina realizacije konkursa Ministarstva kulture (komisije, svi prijavljeni, podržani i odbijeni projekti, obrazloženja za podržane i odbijene, mada ove godine…)</a:t>
            </a:r>
          </a:p>
          <a:p>
            <a:r>
              <a:rPr lang="sr-Latn-RS" sz="3000" dirty="0" smtClean="0">
                <a:latin typeface="+mj-lt"/>
              </a:rPr>
              <a:t>Podržan najveći broj projekata (1079) i nešto veća sredstva nego prethodne godine (513.665.000 dinara)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217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STRUKTURALNA POBOLJŠANJA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z="3200" dirty="0" smtClean="0">
                <a:latin typeface="+mj-lt"/>
              </a:rPr>
              <a:t>Institucionalni grantovi za NVO - </a:t>
            </a:r>
            <a:r>
              <a:rPr lang="en-GB" sz="3200" dirty="0" smtClean="0">
                <a:latin typeface="+mj-lt"/>
              </a:rPr>
              <a:t>Sufinansiranje </a:t>
            </a:r>
            <a:r>
              <a:rPr lang="en-GB" sz="3200" dirty="0" err="1">
                <a:latin typeface="+mj-lt"/>
              </a:rPr>
              <a:t>tekućih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rashoda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i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izdataka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udruženja</a:t>
            </a:r>
            <a:r>
              <a:rPr lang="en-GB" sz="3200" dirty="0">
                <a:latin typeface="+mj-lt"/>
              </a:rPr>
              <a:t> u </a:t>
            </a:r>
            <a:r>
              <a:rPr lang="en-GB" sz="3200" dirty="0" err="1">
                <a:latin typeface="+mj-lt"/>
              </a:rPr>
              <a:t>kulturi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koja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svojim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radom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doprinose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razvoju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kulture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i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umetnosti</a:t>
            </a:r>
            <a:r>
              <a:rPr lang="en-GB" sz="3200" dirty="0">
                <a:latin typeface="+mj-lt"/>
              </a:rPr>
              <a:t> u </a:t>
            </a:r>
            <a:r>
              <a:rPr lang="en-GB" sz="3200" dirty="0" err="1">
                <a:latin typeface="+mj-lt"/>
              </a:rPr>
              <a:t>Gradu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Novom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 smtClean="0">
                <a:latin typeface="+mj-lt"/>
              </a:rPr>
              <a:t>Sadu</a:t>
            </a:r>
            <a:endParaRPr lang="sr-Latn-RS" sz="3200" dirty="0" smtClean="0">
              <a:latin typeface="+mj-lt"/>
            </a:endParaRPr>
          </a:p>
          <a:p>
            <a:r>
              <a:rPr lang="sr-Latn-RS" sz="3200" dirty="0" smtClean="0">
                <a:latin typeface="+mj-lt"/>
              </a:rPr>
              <a:t>Veliki broj projekata (718), velika izdvojena sredstva (225.900.000)   na konkursu Gradske uprave za kulturu Novog Sada</a:t>
            </a:r>
          </a:p>
          <a:p>
            <a:r>
              <a:rPr lang="pl-PL" sz="3200" dirty="0">
                <a:latin typeface="+mj-lt"/>
              </a:rPr>
              <a:t>Značajna sredstva za NVO na konkursima za Evropsku prestonicu kulture </a:t>
            </a:r>
            <a:endParaRPr lang="en-GB" sz="3200" dirty="0">
              <a:latin typeface="+mj-lt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625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0790"/>
          </a:xfrm>
        </p:spPr>
        <p:txBody>
          <a:bodyPr/>
          <a:lstStyle/>
          <a:p>
            <a:pPr algn="ctr"/>
            <a:r>
              <a:rPr lang="en-US" dirty="0" smtClean="0">
                <a:latin typeface="Corbel Light" panose="020B0303020204020204" pitchFamily="34" charset="0"/>
              </a:rPr>
              <a:t>STRUKTURALNI PROBLEMI</a:t>
            </a:r>
            <a:endParaRPr lang="en-US" dirty="0">
              <a:latin typeface="Corbel Light" panose="020B03030202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2769"/>
            <a:ext cx="10515600" cy="4880224"/>
          </a:xfrm>
        </p:spPr>
        <p:txBody>
          <a:bodyPr>
            <a:normAutofit/>
          </a:bodyPr>
          <a:lstStyle/>
          <a:p>
            <a:r>
              <a:rPr lang="sr-Latn-RS" sz="3200" dirty="0" smtClean="0">
                <a:latin typeface="+mj-lt"/>
              </a:rPr>
              <a:t>Procentualno i dalje mali republički budžet za kulturu</a:t>
            </a:r>
            <a:r>
              <a:rPr lang="en-US" sz="3200" dirty="0" smtClean="0">
                <a:latin typeface="+mj-lt"/>
              </a:rPr>
              <a:t>, 0,7</a:t>
            </a:r>
            <a:r>
              <a:rPr lang="sr-Latn-RS" sz="3200" dirty="0" smtClean="0">
                <a:latin typeface="+mj-lt"/>
              </a:rPr>
              <a:t>8</a:t>
            </a:r>
            <a:r>
              <a:rPr lang="en-US" sz="3200" dirty="0" smtClean="0">
                <a:latin typeface="+mj-lt"/>
              </a:rPr>
              <a:t>% </a:t>
            </a:r>
            <a:r>
              <a:rPr lang="sr-Latn-RS" sz="3200" dirty="0" smtClean="0">
                <a:latin typeface="+mj-lt"/>
              </a:rPr>
              <a:t>(manji od drugih u regionu)</a:t>
            </a:r>
          </a:p>
          <a:p>
            <a:r>
              <a:rPr lang="sr-Latn-RS" sz="3200" dirty="0">
                <a:latin typeface="+mj-lt"/>
              </a:rPr>
              <a:t>Opet smanjen deo budžeta Ministarstva kulture koji se odvaja za konkurse </a:t>
            </a:r>
            <a:r>
              <a:rPr lang="en-US" sz="3200" dirty="0">
                <a:latin typeface="+mj-lt"/>
              </a:rPr>
              <a:t>(</a:t>
            </a:r>
            <a:r>
              <a:rPr lang="sr-Latn-RS" sz="3200" dirty="0">
                <a:latin typeface="+mj-lt"/>
              </a:rPr>
              <a:t>3,86% )</a:t>
            </a:r>
          </a:p>
          <a:p>
            <a:r>
              <a:rPr lang="sr-Latn-RS" sz="3200" dirty="0" smtClean="0">
                <a:latin typeface="+mj-lt"/>
              </a:rPr>
              <a:t>Veliki deo budžeta Ministarstva kulture ide republičkim ustanovama kulture (oko 60%), a one su skoro sve smeštene u Beogradu (doprinos centralizaciji kulture)</a:t>
            </a:r>
          </a:p>
          <a:p>
            <a:r>
              <a:rPr lang="sr-Latn-RS" sz="3200" dirty="0" smtClean="0">
                <a:latin typeface="+mj-lt"/>
              </a:rPr>
              <a:t>Lažne nevladine organizacije (SPC, Dvorski kompleks na Dedinju)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20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STRUKTURALNI PROBLEMI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099" y="1562100"/>
            <a:ext cx="10515600" cy="4538663"/>
          </a:xfrm>
        </p:spPr>
        <p:txBody>
          <a:bodyPr>
            <a:noAutofit/>
          </a:bodyPr>
          <a:lstStyle/>
          <a:p>
            <a:pPr algn="ctr"/>
            <a:r>
              <a:rPr lang="en-GB" sz="3200" dirty="0" err="1">
                <a:latin typeface="+mj-lt"/>
              </a:rPr>
              <a:t>Povećanje</a:t>
            </a:r>
            <a:r>
              <a:rPr lang="en-GB" sz="3200" dirty="0">
                <a:latin typeface="+mj-lt"/>
              </a:rPr>
              <a:t> </a:t>
            </a:r>
            <a:r>
              <a:rPr lang="en-GB" sz="3200" dirty="0" err="1">
                <a:latin typeface="+mj-lt"/>
              </a:rPr>
              <a:t>broja</a:t>
            </a:r>
            <a:r>
              <a:rPr lang="en-GB" sz="3200" dirty="0">
                <a:latin typeface="+mj-lt"/>
              </a:rPr>
              <a:t> “</a:t>
            </a:r>
            <a:r>
              <a:rPr lang="en-GB" sz="3200" dirty="0" err="1">
                <a:latin typeface="+mj-lt"/>
              </a:rPr>
              <a:t>sumnjivih</a:t>
            </a:r>
            <a:r>
              <a:rPr lang="en-GB" sz="3200" dirty="0">
                <a:latin typeface="+mj-lt"/>
              </a:rPr>
              <a:t>” </a:t>
            </a:r>
            <a:r>
              <a:rPr lang="en-GB" sz="3200" dirty="0" err="1">
                <a:latin typeface="+mj-lt"/>
              </a:rPr>
              <a:t>projekata</a:t>
            </a:r>
            <a:r>
              <a:rPr lang="en-GB" sz="3200" dirty="0">
                <a:latin typeface="+mj-lt"/>
              </a:rPr>
              <a:t> </a:t>
            </a:r>
            <a:r>
              <a:rPr lang="sr-Latn-RS" sz="3200" dirty="0" smtClean="0">
                <a:latin typeface="+mj-lt"/>
              </a:rPr>
              <a:t>(107 sumnjivih projekata, 1.248.000 €)</a:t>
            </a:r>
          </a:p>
          <a:p>
            <a:endParaRPr lang="sr-Latn-RS" sz="3200" dirty="0" smtClean="0">
              <a:latin typeface="+mj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500412"/>
              </p:ext>
            </p:extLst>
          </p:nvPr>
        </p:nvGraphicFramePr>
        <p:xfrm>
          <a:off x="1384299" y="2722563"/>
          <a:ext cx="9093199" cy="3529900"/>
        </p:xfrm>
        <a:graphic>
          <a:graphicData uri="http://schemas.openxmlformats.org/drawingml/2006/table">
            <a:tbl>
              <a:tblPr firstRow="1" firstCol="1" bandRow="1"/>
              <a:tblGrid>
                <a:gridCol w="4281149">
                  <a:extLst>
                    <a:ext uri="{9D8B030D-6E8A-4147-A177-3AD203B41FA5}">
                      <a16:colId xmlns:a16="http://schemas.microsoft.com/office/drawing/2014/main" val="894153481"/>
                    </a:ext>
                  </a:extLst>
                </a:gridCol>
                <a:gridCol w="1470113">
                  <a:extLst>
                    <a:ext uri="{9D8B030D-6E8A-4147-A177-3AD203B41FA5}">
                      <a16:colId xmlns:a16="http://schemas.microsoft.com/office/drawing/2014/main" val="1447976824"/>
                    </a:ext>
                  </a:extLst>
                </a:gridCol>
                <a:gridCol w="2004785">
                  <a:extLst>
                    <a:ext uri="{9D8B030D-6E8A-4147-A177-3AD203B41FA5}">
                      <a16:colId xmlns:a16="http://schemas.microsoft.com/office/drawing/2014/main" val="4040091199"/>
                    </a:ext>
                  </a:extLst>
                </a:gridCol>
                <a:gridCol w="1337152">
                  <a:extLst>
                    <a:ext uri="{9D8B030D-6E8A-4147-A177-3AD203B41FA5}">
                      <a16:colId xmlns:a16="http://schemas.microsoft.com/office/drawing/2014/main" val="3114668738"/>
                    </a:ext>
                  </a:extLst>
                </a:gridCol>
              </a:tblGrid>
              <a:tr h="8445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Konkurs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Broj sumnjivih projekata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Sredstva u dinarima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Sredstva u </a:t>
                      </a: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€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7608026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Konkurs Ministarstva kulture 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36.500.000 dinara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309.000 </a:t>
                      </a: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€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0946515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Konkurs Pokrajinskog sekretarijata za kulturu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51.000.000 dinara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432.000 </a:t>
                      </a: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€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4491088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Konkurs EPK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20,743.000 dinara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176.000 </a:t>
                      </a: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€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1989960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Konkurs Sekretarijata za kulturu Beograda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34.450.000 dinara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292.000 </a:t>
                      </a: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€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174331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Konkurs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Gradske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uprave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kulturu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Novog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Sada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4.600.000 dinara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39.000 </a:t>
                      </a: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€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7441161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UKUPNO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147.293.000 dinara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1.248.000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€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3721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825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/>
              <a:t>STRUKTURALNI PROBLEMI </a:t>
            </a:r>
            <a:br>
              <a:rPr lang="sr-Latn-RS" dirty="0" smtClean="0"/>
            </a:br>
            <a:r>
              <a:rPr lang="sr-Latn-RS" dirty="0"/>
              <a:t>(</a:t>
            </a:r>
            <a:r>
              <a:rPr lang="sr-Latn-RS" dirty="0" smtClean="0"/>
              <a:t>ORGANIZACIJE PREDATORI)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7565" y="1690688"/>
            <a:ext cx="10515600" cy="4821918"/>
          </a:xfrm>
        </p:spPr>
        <p:txBody>
          <a:bodyPr>
            <a:normAutofit fontScale="92500" lnSpcReduction="20000"/>
          </a:bodyPr>
          <a:lstStyle/>
          <a:p>
            <a:r>
              <a:rPr lang="sr-Latn-RS" sz="3200" dirty="0" smtClean="0">
                <a:latin typeface="+mj-lt"/>
              </a:rPr>
              <a:t>Organizacije čiji projekti već godina dobijaju ogroman deo budžeta na svim konkursima, ostavljajući za ostale samo mrvice</a:t>
            </a:r>
          </a:p>
          <a:p>
            <a:r>
              <a:rPr lang="sr-Latn-RS" sz="3200" dirty="0" smtClean="0">
                <a:latin typeface="+mj-lt"/>
              </a:rPr>
              <a:t>Najizrazitiji primere Beogradski festival igre koji je na konkursu Ministarstva kulture dobio 12 miliona dinara (</a:t>
            </a:r>
            <a:r>
              <a:rPr lang="en-GB" sz="3200" dirty="0" smtClean="0">
                <a:latin typeface="+mj-lt"/>
              </a:rPr>
              <a:t>25%</a:t>
            </a:r>
            <a:r>
              <a:rPr lang="sr-Latn-RS" sz="3200" dirty="0" smtClean="0">
                <a:latin typeface="+mj-lt"/>
              </a:rPr>
              <a:t> budžeta ovog konkursa), na konkursu na konkursu Sekretarijata za kulturu Beograda 4 miliona dinara (</a:t>
            </a:r>
            <a:r>
              <a:rPr lang="en-GB" sz="3200" dirty="0" smtClean="0">
                <a:latin typeface="+mj-lt"/>
              </a:rPr>
              <a:t>40</a:t>
            </a:r>
            <a:r>
              <a:rPr lang="sr-Latn-RS" sz="3200" dirty="0" smtClean="0">
                <a:latin typeface="+mj-lt"/>
              </a:rPr>
              <a:t>% ukupnog budžeta konkursa) i na konkursu Pokrajinskog sekretarijata za kulturu 2 miliona dinara (10% konkursa)</a:t>
            </a:r>
            <a:endParaRPr lang="en-GB" sz="3200" dirty="0" smtClean="0">
              <a:latin typeface="+mj-lt"/>
            </a:endParaRPr>
          </a:p>
          <a:p>
            <a:r>
              <a:rPr lang="en-GB" sz="3200" dirty="0" smtClean="0">
                <a:latin typeface="+mj-lt"/>
              </a:rPr>
              <a:t>ZILLIONA FILMS </a:t>
            </a:r>
            <a:r>
              <a:rPr lang="sr-Latn-RS" sz="3200" dirty="0" smtClean="0">
                <a:latin typeface="+mj-lt"/>
              </a:rPr>
              <a:t>Lazara </a:t>
            </a:r>
            <a:r>
              <a:rPr lang="sr-Latn-RS" sz="3200" dirty="0" err="1" smtClean="0">
                <a:latin typeface="+mj-lt"/>
              </a:rPr>
              <a:t>Ristovskog</a:t>
            </a:r>
            <a:r>
              <a:rPr lang="sr-Latn-RS" sz="3200" dirty="0" smtClean="0">
                <a:latin typeface="+mj-lt"/>
              </a:rPr>
              <a:t> </a:t>
            </a:r>
            <a:r>
              <a:rPr lang="en-GB" sz="3200" dirty="0" smtClean="0">
                <a:latin typeface="+mj-lt"/>
              </a:rPr>
              <a:t>(2.000.000 </a:t>
            </a:r>
            <a:r>
              <a:rPr lang="en-GB" sz="3200" dirty="0" err="1" smtClean="0">
                <a:latin typeface="+mj-lt"/>
              </a:rPr>
              <a:t>dinara</a:t>
            </a:r>
            <a:r>
              <a:rPr lang="en-GB" sz="3200" dirty="0" smtClean="0">
                <a:latin typeface="+mj-lt"/>
              </a:rPr>
              <a:t> </a:t>
            </a:r>
            <a:r>
              <a:rPr lang="en-GB" sz="3200" dirty="0" err="1" smtClean="0">
                <a:latin typeface="+mj-lt"/>
              </a:rPr>
              <a:t>na</a:t>
            </a:r>
            <a:r>
              <a:rPr lang="en-GB" sz="3200" dirty="0" smtClean="0">
                <a:latin typeface="+mj-lt"/>
              </a:rPr>
              <a:t> </a:t>
            </a:r>
            <a:r>
              <a:rPr lang="en-GB" sz="3200" dirty="0" err="1" smtClean="0">
                <a:latin typeface="+mj-lt"/>
              </a:rPr>
              <a:t>konkursu</a:t>
            </a:r>
            <a:r>
              <a:rPr lang="en-GB" sz="3200" dirty="0" smtClean="0">
                <a:latin typeface="+mj-lt"/>
              </a:rPr>
              <a:t> </a:t>
            </a:r>
            <a:r>
              <a:rPr lang="en-GB" sz="3200" dirty="0" err="1" smtClean="0">
                <a:latin typeface="+mj-lt"/>
              </a:rPr>
              <a:t>Ministarstva</a:t>
            </a:r>
            <a:r>
              <a:rPr lang="en-GB" sz="3200" dirty="0" smtClean="0">
                <a:latin typeface="+mj-lt"/>
              </a:rPr>
              <a:t> </a:t>
            </a:r>
            <a:r>
              <a:rPr lang="en-GB" sz="3200" dirty="0" err="1" smtClean="0">
                <a:latin typeface="+mj-lt"/>
              </a:rPr>
              <a:t>kulture</a:t>
            </a:r>
            <a:r>
              <a:rPr lang="en-GB" sz="3200" dirty="0" smtClean="0">
                <a:latin typeface="+mj-lt"/>
              </a:rPr>
              <a:t> I 2.000.000 </a:t>
            </a:r>
            <a:r>
              <a:rPr lang="en-GB" sz="3200" dirty="0" err="1" smtClean="0">
                <a:latin typeface="+mj-lt"/>
              </a:rPr>
              <a:t>dinara</a:t>
            </a:r>
            <a:r>
              <a:rPr lang="en-GB" sz="3200" dirty="0" smtClean="0">
                <a:latin typeface="+mj-lt"/>
              </a:rPr>
              <a:t> </a:t>
            </a:r>
            <a:r>
              <a:rPr lang="en-GB" sz="3200" dirty="0" err="1" smtClean="0">
                <a:latin typeface="+mj-lt"/>
              </a:rPr>
              <a:t>na</a:t>
            </a:r>
            <a:r>
              <a:rPr lang="en-GB" sz="3200" dirty="0" smtClean="0">
                <a:latin typeface="+mj-lt"/>
              </a:rPr>
              <a:t> </a:t>
            </a:r>
            <a:r>
              <a:rPr lang="en-GB" sz="3200" dirty="0" err="1" smtClean="0">
                <a:latin typeface="+mj-lt"/>
              </a:rPr>
              <a:t>konkursu</a:t>
            </a:r>
            <a:r>
              <a:rPr lang="en-GB" sz="3200" dirty="0" smtClean="0">
                <a:latin typeface="+mj-lt"/>
              </a:rPr>
              <a:t> </a:t>
            </a:r>
            <a:r>
              <a:rPr lang="en-GB" sz="3200" dirty="0" err="1" smtClean="0">
                <a:latin typeface="+mj-lt"/>
              </a:rPr>
              <a:t>Pokrajinskog</a:t>
            </a:r>
            <a:r>
              <a:rPr lang="en-GB" sz="3200" dirty="0" smtClean="0">
                <a:latin typeface="+mj-lt"/>
              </a:rPr>
              <a:t> </a:t>
            </a:r>
            <a:r>
              <a:rPr lang="en-GB" sz="3200" dirty="0" err="1" smtClean="0">
                <a:latin typeface="+mj-lt"/>
              </a:rPr>
              <a:t>sekretarijata</a:t>
            </a:r>
            <a:r>
              <a:rPr lang="en-GB" sz="3200" dirty="0" smtClean="0">
                <a:latin typeface="+mj-lt"/>
              </a:rPr>
              <a:t> za </a:t>
            </a:r>
            <a:r>
              <a:rPr lang="en-GB" sz="3200" dirty="0" err="1" smtClean="0">
                <a:latin typeface="+mj-lt"/>
              </a:rPr>
              <a:t>kulturu</a:t>
            </a:r>
            <a:r>
              <a:rPr lang="en-GB" sz="3200" dirty="0" smtClean="0">
                <a:latin typeface="+mj-lt"/>
              </a:rPr>
              <a:t>)</a:t>
            </a:r>
          </a:p>
          <a:p>
            <a:r>
              <a:rPr lang="en-GB" sz="3500" dirty="0" smtClean="0">
                <a:latin typeface="+mj-lt"/>
              </a:rPr>
              <a:t>Rasta </a:t>
            </a:r>
            <a:r>
              <a:rPr lang="en-GB" sz="3500" dirty="0" err="1" smtClean="0">
                <a:latin typeface="+mj-lt"/>
              </a:rPr>
              <a:t>internacional</a:t>
            </a:r>
            <a:r>
              <a:rPr lang="en-GB" sz="3500" dirty="0" smtClean="0">
                <a:latin typeface="+mj-lt"/>
              </a:rPr>
              <a:t> </a:t>
            </a:r>
            <a:r>
              <a:rPr lang="en-GB" sz="3500" dirty="0" err="1" smtClean="0">
                <a:latin typeface="+mj-lt"/>
              </a:rPr>
              <a:t>d.o.o</a:t>
            </a:r>
            <a:r>
              <a:rPr lang="en-GB" sz="3500" dirty="0" smtClean="0">
                <a:latin typeface="+mj-lt"/>
              </a:rPr>
              <a:t> Me</a:t>
            </a:r>
            <a:r>
              <a:rPr lang="sr-Latn-RS" sz="3500" dirty="0" err="1" smtClean="0">
                <a:latin typeface="+mj-lt"/>
              </a:rPr>
              <a:t>đunarodni</a:t>
            </a:r>
            <a:r>
              <a:rPr lang="sr-Latn-RS" sz="3500" dirty="0" smtClean="0">
                <a:latin typeface="+mj-lt"/>
              </a:rPr>
              <a:t> filmski i muzički festival „</a:t>
            </a:r>
            <a:r>
              <a:rPr lang="sr-Latn-RS" sz="3500" dirty="0" err="1" smtClean="0">
                <a:latin typeface="+mj-lt"/>
              </a:rPr>
              <a:t>Kustendorf</a:t>
            </a:r>
            <a:r>
              <a:rPr lang="sr-Latn-RS" sz="3500" dirty="0" smtClean="0">
                <a:latin typeface="+mj-lt"/>
              </a:rPr>
              <a:t>“ 14.000.000 dinara</a:t>
            </a:r>
            <a:endParaRPr lang="en-US" sz="35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820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/>
              <a:t>STRUKTURALNI PROBLEMI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1946"/>
            <a:ext cx="10668856" cy="5013789"/>
          </a:xfrm>
        </p:spPr>
        <p:txBody>
          <a:bodyPr>
            <a:noAutofit/>
          </a:bodyPr>
          <a:lstStyle/>
          <a:p>
            <a:r>
              <a:rPr lang="sr-Latn-RS" sz="3000" dirty="0" smtClean="0">
                <a:latin typeface="+mj-lt"/>
              </a:rPr>
              <a:t>Doprinos konkursa centralizaciji kulture – veliki broj projekata na konkursu Ministarstva kulture (466) i više od polovine ukupnih sredstava dobile su organizacije iz Beograda</a:t>
            </a:r>
          </a:p>
          <a:p>
            <a:r>
              <a:rPr lang="sr-Latn-RS" sz="3000" dirty="0" smtClean="0">
                <a:latin typeface="+mj-lt"/>
              </a:rPr>
              <a:t>Slično, na konkursu Pokrajinskog sekretarijata od 280 projekata, 164 projekta dobile su organizacije iz </a:t>
            </a:r>
            <a:r>
              <a:rPr lang="sr-Latn-RS" sz="3000" dirty="0" err="1" smtClean="0">
                <a:latin typeface="+mj-lt"/>
              </a:rPr>
              <a:t>južnobačkog</a:t>
            </a:r>
            <a:r>
              <a:rPr lang="sr-Latn-RS" sz="3000" dirty="0" smtClean="0">
                <a:latin typeface="+mj-lt"/>
              </a:rPr>
              <a:t> okruga (Novog Sada), kao i 118,682.000 dinara</a:t>
            </a:r>
          </a:p>
          <a:p>
            <a:r>
              <a:rPr lang="sr-Latn-RS" sz="3000" dirty="0" smtClean="0">
                <a:latin typeface="+mj-lt"/>
              </a:rPr>
              <a:t>Poseban problem predstavlja to što je na konkursu Pokrajinskog sekretarijata Vojvodine 9 projekata čiji su nosioci iz Beograda dobili grantove u vrednosti od 46.000.000 dinara (oko 390.000 €)</a:t>
            </a:r>
          </a:p>
          <a:p>
            <a:r>
              <a:rPr lang="sr-Latn-RS" sz="3000" dirty="0" smtClean="0">
                <a:latin typeface="+mj-lt"/>
              </a:rPr>
              <a:t>Značajna kašnjenja i sa raspisivanjem konkursa i sa objavljivanjem rezultata konkursa</a:t>
            </a:r>
            <a:endParaRPr lang="en-GB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778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>
                <a:latin typeface="Corbel Light" panose="020B0303020204020204" pitchFamily="34" charset="0"/>
              </a:rPr>
              <a:t>STRUKTURA BUDŽETA </a:t>
            </a:r>
            <a:br>
              <a:rPr lang="sr-Latn-RS" dirty="0">
                <a:latin typeface="Corbel Light" panose="020B0303020204020204" pitchFamily="34" charset="0"/>
              </a:rPr>
            </a:br>
            <a:r>
              <a:rPr lang="sr-Latn-RS" dirty="0">
                <a:latin typeface="Corbel Light" panose="020B0303020204020204" pitchFamily="34" charset="0"/>
              </a:rPr>
              <a:t>MINISTARSTVA </a:t>
            </a:r>
            <a:r>
              <a:rPr lang="sr-Latn-RS" dirty="0" smtClean="0">
                <a:latin typeface="Corbel Light" panose="020B0303020204020204" pitchFamily="34" charset="0"/>
              </a:rPr>
              <a:t>KULTURE (2015 – 20</a:t>
            </a:r>
            <a:r>
              <a:rPr lang="en-US" dirty="0" smtClean="0">
                <a:latin typeface="Corbel Light" panose="020B0303020204020204" pitchFamily="34" charset="0"/>
              </a:rPr>
              <a:t>2</a:t>
            </a:r>
            <a:r>
              <a:rPr lang="sr-Latn-RS" dirty="0" smtClean="0">
                <a:latin typeface="Corbel Light" panose="020B0303020204020204" pitchFamily="34" charset="0"/>
              </a:rPr>
              <a:t>2)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105388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037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978947"/>
              </p:ext>
            </p:extLst>
          </p:nvPr>
        </p:nvGraphicFramePr>
        <p:xfrm>
          <a:off x="223222" y="169682"/>
          <a:ext cx="11843088" cy="6942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4050" y="5001337"/>
            <a:ext cx="160557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  <a:r>
              <a:rPr lang="sr-Latn-RS" b="1" dirty="0" smtClean="0"/>
              <a:t>,</a:t>
            </a:r>
            <a:r>
              <a:rPr lang="en-US" b="1" dirty="0" smtClean="0"/>
              <a:t>46</a:t>
            </a:r>
            <a:r>
              <a:rPr lang="sr-Latn-RS" b="1" dirty="0" smtClean="0"/>
              <a:t>% BUDŽETA ZA KULTURU</a:t>
            </a:r>
            <a:r>
              <a:rPr lang="en-US" b="1" dirty="0" smtClean="0"/>
              <a:t> (2020)</a:t>
            </a:r>
            <a:endParaRPr lang="en-US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329390"/>
              </p:ext>
            </p:extLst>
          </p:nvPr>
        </p:nvGraphicFramePr>
        <p:xfrm>
          <a:off x="2347149" y="1675526"/>
          <a:ext cx="8115300" cy="3222117"/>
        </p:xfrm>
        <a:graphic>
          <a:graphicData uri="http://schemas.openxmlformats.org/drawingml/2006/table">
            <a:tbl>
              <a:tblPr firstRow="1" firstCol="1" bandRow="1"/>
              <a:tblGrid>
                <a:gridCol w="2800350">
                  <a:extLst>
                    <a:ext uri="{9D8B030D-6E8A-4147-A177-3AD203B41FA5}">
                      <a16:colId xmlns:a16="http://schemas.microsoft.com/office/drawing/2014/main" val="37400028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074274788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37244738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376821119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Broj</a:t>
                      </a: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podržanih</a:t>
                      </a: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projekata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Broj odbijenih projekata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ukupna odobrena sredstva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9222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Književnost - kapitalna dela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25,500,000.00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71547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Književnost - periodika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11,950,000.00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83352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Književnost - manifestacije i nagrade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15,050,000.00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41952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Kulturne delatnosti za decu i mlade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381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32,230,000.00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13205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Kulturne delatnosti nacionalnih manjina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18,680,000.00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41169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Kulturne delatnosti osoba sa invaliditetom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7,410,000.00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6318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Vizuelne umetnosti i multimedia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68,950,000.00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8770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Muzika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83,050,000.00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18216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Pozorište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90,000,000.00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47152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Umetnička igra - ples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48,500,000.00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0512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Filmska umetnost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112,345,000.00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135772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Ukupno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1079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1971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513,665,000.00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174382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% od </a:t>
                      </a:r>
                      <a:r>
                        <a:rPr lang="en-US" sz="9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ukupnog</a:t>
                      </a: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broja</a:t>
                      </a: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dodeljenih</a:t>
                      </a: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9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odbijenih</a:t>
                      </a: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projekata</a:t>
                      </a: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9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sredstava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35.38%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64.62%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1340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274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3671"/>
            <a:ext cx="10515600" cy="780184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dirty="0" smtClean="0"/>
              <a:t>UKUPAN BROJ PODRŽANIH PROJEKATA NA KONKURSU MINISTARSTVA KULTURE (2019 – 2022)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514912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716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418" y="365126"/>
            <a:ext cx="11222182" cy="1195820"/>
          </a:xfrm>
        </p:spPr>
        <p:txBody>
          <a:bodyPr>
            <a:noAutofit/>
          </a:bodyPr>
          <a:lstStyle/>
          <a:p>
            <a:pPr algn="ctr"/>
            <a:r>
              <a:rPr lang="sr-Latn-RS" sz="3600" dirty="0" smtClean="0"/>
              <a:t>UKUPNA ODOBRENA SREDSTVA NA KONKURSU MINISTARSTVA KULTURE (2019 – 2022) – U HILJADAMA RSD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357220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472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3832</TotalTime>
  <Words>2314</Words>
  <Application>Microsoft Office PowerPoint</Application>
  <PresentationFormat>Widescreen</PresentationFormat>
  <Paragraphs>646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Arial</vt:lpstr>
      <vt:lpstr>Calibri</vt:lpstr>
      <vt:lpstr>Calibri Light</vt:lpstr>
      <vt:lpstr>Corbel Light</vt:lpstr>
      <vt:lpstr>Times New Roman</vt:lpstr>
      <vt:lpstr>Office Theme</vt:lpstr>
      <vt:lpstr>ANALIZA REZULTATA KONKURSA MINISTARSTVA KULTURE I INFORMISANJA (2015 - 2022)</vt:lpstr>
      <vt:lpstr>BUDŽET REPUBLIKE SRBIJE I MINISTARSTVA  ZA KULTURU I INFORMISANJE 2015 – 2022</vt:lpstr>
      <vt:lpstr>UDEO KULTURE U BUDŽETU MINISTARSTVA KULTURE I INFORMISANJA U EUR (2015 – 2022)</vt:lpstr>
      <vt:lpstr>STRUKTURA BUDŽETA  MINISTARSTVA KULTURE (2022)</vt:lpstr>
      <vt:lpstr>STRUKTURA BUDŽETA MINISTARSTVA KULTURE I INFORMISANJA 2020. - 2022. (U HILJADAMA RSD)</vt:lpstr>
      <vt:lpstr>STRUKTURA BUDŽETA  MINISTARSTVA KULTURE (2015 – 2022)</vt:lpstr>
      <vt:lpstr>PowerPoint Presentation</vt:lpstr>
      <vt:lpstr>UKUPAN BROJ PODRŽANIH PROJEKATA NA KONKURSU MINISTARSTVA KULTURE (2019 – 2022)</vt:lpstr>
      <vt:lpstr>UKUPNA ODOBRENA SREDSTVA NA KONKURSU MINISTARSTVA KULTURE (2019 – 2022) – U HILJADAMA RSD</vt:lpstr>
      <vt:lpstr>BROJ PODRŽANIH PROJEKATA NA KONKURSU MINISTARSTVA KULTURE 2022 </vt:lpstr>
      <vt:lpstr>SREDSTVA ZA PODRŽANE PROJEKTE NA KONKURSU MINISTARSTVA KULTURE 2022 (U HILJADAMA RSD)</vt:lpstr>
      <vt:lpstr>PROSEČNA ODOBRENA SREDSTVA ZA PODRŽANE PROJEKTE NA KONKURSU MINSTARSTVA KULTURE 2022  </vt:lpstr>
      <vt:lpstr>DEO BUDŽETA MINISTARSTVA ZA KULTURU KOJI DOBIJA CIVILNI SEKTOR U KULTURI (2018 – 2022)</vt:lpstr>
      <vt:lpstr>PROJEKTI NKSS I „SUMNJIVI PROJEKTI“</vt:lpstr>
      <vt:lpstr>„SUMNJIVI PROJEKTI“</vt:lpstr>
      <vt:lpstr>ANALIZA REZULTATA KONKURSA POKRAJINSKOG SEKRETARIJATA ZA KULTURU (2022)</vt:lpstr>
      <vt:lpstr>KONKURS POKRAJINSKOG SEKRETARIJATA ZA KULTURU</vt:lpstr>
      <vt:lpstr>BROJ PODRŽANIH PROJEKATA NA KONKURSU POKRAJINSKOG SEKRETARIJATA ZA KULTURU 2022 </vt:lpstr>
      <vt:lpstr>SREDSTVA ZA PODRŽANE PROJEKTE NA KONKURSU POKRAJINSKOG SEKRETARIJATA 2022. (U HILJADAMA RSD)</vt:lpstr>
      <vt:lpstr>PROSEČNA ODOBRENA SREDSTVA ZA PODRŽANE PROJEKTE NA KONKURSU POKRAJINSKOG SEKRETARIJATA 2022  </vt:lpstr>
      <vt:lpstr>BROJ PODRŽANIH PROJEKATA PO GRUPAMA KORISNIKA NA KONKURSU POKRAJINSKOG SEKRETARIJATA 2022  </vt:lpstr>
      <vt:lpstr>ODOBRENA SREDSTVA PO GRUPAMA KORISNIKA NA KONKURSU POKRAJINSKOG SEKRETARIJATA 2022 (U HILJADAMA RSD) </vt:lpstr>
      <vt:lpstr>PROJEKTI NKSS I „SUMNJIVI PROJEKTI“</vt:lpstr>
      <vt:lpstr>„SUMNJIVI PROJEKTI“</vt:lpstr>
      <vt:lpstr>ANALIZA REZULTATA KONKURSA ZA PROGRAME  EVROPSKE PRESTONICE KULTURE 2021</vt:lpstr>
      <vt:lpstr>EVROPSKA PRESTONICA KULTURE</vt:lpstr>
      <vt:lpstr>BROJ PODRŽANIH PROJEKATA NA KONKURSU EPK 2021 </vt:lpstr>
      <vt:lpstr>SREDSTVA ZA PODRŽANE PROJEKTE NA KONKURSU EPK 2021 (U HILJADAMA RSD) </vt:lpstr>
      <vt:lpstr>PROSEČNA ODOBRENA SREDSTVA ZA PODRŽANE PROJEKTE NA KONKURSU EPK 2021   </vt:lpstr>
      <vt:lpstr>PROJEKTI NKSS I „SUMNJIVI PROJEKTI"</vt:lpstr>
      <vt:lpstr>ANALIZA REZULTATA KONKURSA SEKRETARIJATA ZA KULTURU GRADA BEOGRADA 2021</vt:lpstr>
      <vt:lpstr>BROJ PODRŽANIH PROJEKATA NA KONKURSU SEKRETARIJATA ZA KULTURU GRADA BEOGRADA 2022 </vt:lpstr>
      <vt:lpstr>SREDSTVA ZA PODRŽANE PROJEKTE NA KONKURSU 2022 (U HILJADAMA RSD) </vt:lpstr>
      <vt:lpstr>BROJ PODRŽANIH PROJEKATA PO GRUPAMA KORISNIKA NA KONKURSU 2022  </vt:lpstr>
      <vt:lpstr>ODOBRENA SREDSTVA PO GRUPAMA KORISNIKA NA KONKURSU 2022 (U HILJADAMA RSD) </vt:lpstr>
      <vt:lpstr>PROJEKTI NKSS I „SUMNJIVI PROJEKTI“</vt:lpstr>
      <vt:lpstr>„SUMNJIVI PROJEKTI“</vt:lpstr>
      <vt:lpstr>OPEROM MOŽE SVAKO DA SE BAVI</vt:lpstr>
      <vt:lpstr>PowerPoint Presentation</vt:lpstr>
      <vt:lpstr>ANALIZA REZULTATA KONKURSA GRADSKE UPRAVE ZA KULTURU GRADA NOVOG SADA 2022</vt:lpstr>
      <vt:lpstr>KONKURS UPRAVE ZA KULTURU NOVI SAD</vt:lpstr>
      <vt:lpstr>BROJ PODRŽANIH PROJEKATA NA KONKURSU GRADSKE UPRAVE ZA KULTURU N.SADA 2022</vt:lpstr>
      <vt:lpstr>SREDSTVA ZA PODRŽANE PROJEKTE NA KONKURSU UPRAVE ZA KULTURU N.SADA  2022 (U HILJADAMA RSD) </vt:lpstr>
      <vt:lpstr>PROSEČNA ODOBRENA SREDSTVA ZA PODRŽANE PROJEKTE NA KONKURSU GRADSKE UPRAVE ZA KULTURU NOVOG SADA 2022   </vt:lpstr>
      <vt:lpstr>PROJEKTI NKSS I SUMNJIVI PROJEKTI</vt:lpstr>
      <vt:lpstr>DOPRINOS KONKURSA CENTRALIZACIJI KULTURE U SRBIJI (2022)</vt:lpstr>
      <vt:lpstr>KONKURS MINISTARSTVA KULTURE – TEORITORIJALNI RASPORED ODOBRENIH PROJEKATA (1079)</vt:lpstr>
      <vt:lpstr>KONKURS POKRAJINSKOG SEKRETARIJATA – TEORITORIJALNI RASPORED ODOBRENIH PROJEKATA</vt:lpstr>
      <vt:lpstr>KONKURS EPK – TEORITORIJALNI RASPORED ODOBRENIH PROJEKATA (141)</vt:lpstr>
      <vt:lpstr>STRUKTURALNA POBOLJŠANJA</vt:lpstr>
      <vt:lpstr>STRUKTURALNA POBOLJŠANJA</vt:lpstr>
      <vt:lpstr>STRUKTURALNI PROBLEMI</vt:lpstr>
      <vt:lpstr>STRUKTURALNI PROBLEMI</vt:lpstr>
      <vt:lpstr>STRUKTURALNI PROBLEMI  (ORGANIZACIJE PREDATORI)</vt:lpstr>
      <vt:lpstr>STRUKTURALNI PROBLEMI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NEZAVISNA KULTURNA SCENA SRBIJE</dc:title>
  <dc:creator>Pedja</dc:creator>
  <cp:lastModifiedBy>Vesna</cp:lastModifiedBy>
  <cp:revision>752</cp:revision>
  <dcterms:created xsi:type="dcterms:W3CDTF">2016-12-12T07:32:16Z</dcterms:created>
  <dcterms:modified xsi:type="dcterms:W3CDTF">2022-06-07T15:06:03Z</dcterms:modified>
</cp:coreProperties>
</file>