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9" r:id="rId3"/>
    <p:sldId id="264" r:id="rId4"/>
    <p:sldId id="265" r:id="rId5"/>
    <p:sldId id="277" r:id="rId6"/>
    <p:sldId id="401" r:id="rId7"/>
    <p:sldId id="402" r:id="rId8"/>
    <p:sldId id="335" r:id="rId9"/>
    <p:sldId id="403" r:id="rId10"/>
    <p:sldId id="404" r:id="rId11"/>
    <p:sldId id="340" r:id="rId12"/>
    <p:sldId id="345" r:id="rId13"/>
    <p:sldId id="400" r:id="rId14"/>
    <p:sldId id="349" r:id="rId15"/>
    <p:sldId id="357" r:id="rId16"/>
    <p:sldId id="353" r:id="rId17"/>
    <p:sldId id="350" r:id="rId18"/>
    <p:sldId id="351" r:id="rId19"/>
    <p:sldId id="354" r:id="rId20"/>
    <p:sldId id="358" r:id="rId21"/>
    <p:sldId id="368" r:id="rId22"/>
    <p:sldId id="370" r:id="rId23"/>
    <p:sldId id="369" r:id="rId24"/>
    <p:sldId id="372" r:id="rId25"/>
    <p:sldId id="373" r:id="rId26"/>
    <p:sldId id="360" r:id="rId27"/>
    <p:sldId id="365" r:id="rId28"/>
    <p:sldId id="295" r:id="rId29"/>
    <p:sldId id="315" r:id="rId30"/>
    <p:sldId id="381" r:id="rId31"/>
    <p:sldId id="273" r:id="rId32"/>
    <p:sldId id="379" r:id="rId33"/>
    <p:sldId id="378" r:id="rId34"/>
    <p:sldId id="380" r:id="rId35"/>
    <p:sldId id="318" r:id="rId36"/>
    <p:sldId id="275" r:id="rId37"/>
    <p:sldId id="276" r:id="rId38"/>
    <p:sldId id="320" r:id="rId39"/>
    <p:sldId id="375" r:id="rId40"/>
    <p:sldId id="374" r:id="rId41"/>
    <p:sldId id="329" r:id="rId42"/>
    <p:sldId id="383" r:id="rId43"/>
    <p:sldId id="384" r:id="rId44"/>
    <p:sldId id="388" r:id="rId45"/>
    <p:sldId id="387" r:id="rId46"/>
    <p:sldId id="385" r:id="rId47"/>
    <p:sldId id="382" r:id="rId48"/>
    <p:sldId id="386" r:id="rId49"/>
    <p:sldId id="389" r:id="rId50"/>
    <p:sldId id="390" r:id="rId51"/>
    <p:sldId id="391" r:id="rId52"/>
    <p:sldId id="392" r:id="rId53"/>
    <p:sldId id="393" r:id="rId54"/>
    <p:sldId id="395" r:id="rId55"/>
    <p:sldId id="398" r:id="rId56"/>
    <p:sldId id="30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2A49DF-84A4-48AB-8F5E-A31DA5EFED04}"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2887636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A49DF-84A4-48AB-8F5E-A31DA5EFED04}"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2033945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A49DF-84A4-48AB-8F5E-A31DA5EFED04}"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1669668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A49DF-84A4-48AB-8F5E-A31DA5EFED04}"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1317349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A49DF-84A4-48AB-8F5E-A31DA5EFED04}" type="datetimeFigureOut">
              <a:rPr lang="en-US" smtClean="0"/>
              <a:t>23-Mar-23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1646838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A49DF-84A4-48AB-8F5E-A31DA5EFED04}" type="datetimeFigureOut">
              <a:rPr lang="en-US" smtClean="0"/>
              <a:t>23-Mar-23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3921880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A49DF-84A4-48AB-8F5E-A31DA5EFED04}" type="datetimeFigureOut">
              <a:rPr lang="en-US" smtClean="0"/>
              <a:t>23-Mar-23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3406456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A49DF-84A4-48AB-8F5E-A31DA5EFED04}" type="datetimeFigureOut">
              <a:rPr lang="en-US" smtClean="0"/>
              <a:t>23-Mar-23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3900335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A49DF-84A4-48AB-8F5E-A31DA5EFED04}" type="datetimeFigureOut">
              <a:rPr lang="en-US" smtClean="0"/>
              <a:t>23-Mar-23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2484929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A49DF-84A4-48AB-8F5E-A31DA5EFED04}" type="datetimeFigureOut">
              <a:rPr lang="en-US" smtClean="0"/>
              <a:t>23-Mar-23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3491677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A49DF-84A4-48AB-8F5E-A31DA5EFED04}" type="datetimeFigureOut">
              <a:rPr lang="en-US" smtClean="0"/>
              <a:t>23-Mar-23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28812-9D46-4986-AC3B-B330FDF2E98B}" type="slidenum">
              <a:rPr lang="en-US" smtClean="0"/>
              <a:t>‹#›</a:t>
            </a:fld>
            <a:endParaRPr lang="en-US"/>
          </a:p>
        </p:txBody>
      </p:sp>
    </p:spTree>
    <p:extLst>
      <p:ext uri="{BB962C8B-B14F-4D97-AF65-F5344CB8AC3E}">
        <p14:creationId xmlns:p14="http://schemas.microsoft.com/office/powerpoint/2010/main" val="1280696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A49DF-84A4-48AB-8F5E-A31DA5EFED04}" type="datetimeFigureOut">
              <a:rPr lang="en-US" smtClean="0"/>
              <a:t>23-Mar-23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28812-9D46-4986-AC3B-B330FDF2E98B}" type="slidenum">
              <a:rPr lang="en-US" smtClean="0"/>
              <a:t>‹#›</a:t>
            </a:fld>
            <a:endParaRPr lang="en-US"/>
          </a:p>
        </p:txBody>
      </p:sp>
    </p:spTree>
    <p:extLst>
      <p:ext uri="{BB962C8B-B14F-4D97-AF65-F5344CB8AC3E}">
        <p14:creationId xmlns:p14="http://schemas.microsoft.com/office/powerpoint/2010/main" val="45695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a:xfrm>
            <a:off x="2455282" y="1761718"/>
            <a:ext cx="6948943" cy="764666"/>
          </a:xfrm>
        </p:spPr>
        <p:txBody>
          <a:bodyPr>
            <a:noAutofit/>
          </a:bodyPr>
          <a:lstStyle/>
          <a:p>
            <a:pPr>
              <a:spcBef>
                <a:spcPts val="0"/>
              </a:spcBef>
            </a:pPr>
            <a:r>
              <a:rPr lang="pl-PL" sz="3200" dirty="0"/>
              <a:t>RODNA RAVNOPRAVNOST ZA </a:t>
            </a:r>
          </a:p>
          <a:p>
            <a:pPr>
              <a:spcBef>
                <a:spcPts val="0"/>
              </a:spcBef>
            </a:pPr>
            <a:r>
              <a:rPr lang="pl-PL" sz="3200" dirty="0"/>
              <a:t>KULTURNU RAZNOLIKOST</a:t>
            </a:r>
          </a:p>
          <a:p>
            <a:r>
              <a:rPr lang="en-GB" sz="2800" dirty="0"/>
              <a:t> </a:t>
            </a:r>
            <a:endParaRPr lang="en-US" altLang="en-US" sz="2800" dirty="0">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020" y="2845801"/>
            <a:ext cx="6097465" cy="34349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324" y="206268"/>
            <a:ext cx="2559239" cy="14161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86" y="403485"/>
            <a:ext cx="1617631" cy="905874"/>
          </a:xfrm>
          <a:prstGeom prst="rect">
            <a:avLst/>
          </a:prstGeom>
        </p:spPr>
      </p:pic>
    </p:spTree>
    <p:extLst>
      <p:ext uri="{BB962C8B-B14F-4D97-AF65-F5344CB8AC3E}">
        <p14:creationId xmlns:p14="http://schemas.microsoft.com/office/powerpoint/2010/main" val="3044310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KARAKTERISTIKE POLJA </a:t>
            </a:r>
            <a:br>
              <a:rPr lang="en-GB" sz="3600" dirty="0"/>
            </a:br>
            <a:r>
              <a:rPr lang="en-GB" sz="3600" dirty="0"/>
              <a:t>KULTURNE PRODUKCIJE U SRBIJI </a:t>
            </a:r>
          </a:p>
        </p:txBody>
      </p:sp>
      <p:pic>
        <p:nvPicPr>
          <p:cNvPr id="6" name="Content Placeholder 5"/>
          <p:cNvPicPr>
            <a:picLocks noGrp="1" noChangeAspect="1"/>
          </p:cNvPicPr>
          <p:nvPr>
            <p:ph idx="1"/>
          </p:nvPr>
        </p:nvPicPr>
        <p:blipFill>
          <a:blip r:embed="rId2"/>
          <a:stretch>
            <a:fillRect/>
          </a:stretch>
        </p:blipFill>
        <p:spPr>
          <a:xfrm>
            <a:off x="712745" y="1655994"/>
            <a:ext cx="5121084" cy="29933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pic>
        <p:nvPicPr>
          <p:cNvPr id="8" name="Picture 7"/>
          <p:cNvPicPr>
            <a:picLocks noChangeAspect="1"/>
          </p:cNvPicPr>
          <p:nvPr/>
        </p:nvPicPr>
        <p:blipFill>
          <a:blip r:embed="rId5"/>
          <a:stretch>
            <a:fillRect/>
          </a:stretch>
        </p:blipFill>
        <p:spPr>
          <a:xfrm>
            <a:off x="5943566" y="1699367"/>
            <a:ext cx="5733575" cy="3511255"/>
          </a:xfrm>
          <a:prstGeom prst="rect">
            <a:avLst/>
          </a:prstGeom>
        </p:spPr>
      </p:pic>
      <p:pic>
        <p:nvPicPr>
          <p:cNvPr id="3" name="Picture 2"/>
          <p:cNvPicPr>
            <a:picLocks noChangeAspect="1"/>
          </p:cNvPicPr>
          <p:nvPr/>
        </p:nvPicPr>
        <p:blipFill>
          <a:blip r:embed="rId6"/>
          <a:stretch>
            <a:fillRect/>
          </a:stretch>
        </p:blipFill>
        <p:spPr>
          <a:xfrm>
            <a:off x="712745" y="4649389"/>
            <a:ext cx="5230821" cy="2170364"/>
          </a:xfrm>
          <a:prstGeom prst="rect">
            <a:avLst/>
          </a:prstGeom>
        </p:spPr>
      </p:pic>
    </p:spTree>
    <p:extLst>
      <p:ext uri="{BB962C8B-B14F-4D97-AF65-F5344CB8AC3E}">
        <p14:creationId xmlns:p14="http://schemas.microsoft.com/office/powerpoint/2010/main" val="1490633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KARAKTERISTIKE POLJA </a:t>
            </a:r>
            <a:br>
              <a:rPr lang="en-GB" sz="3600" dirty="0"/>
            </a:br>
            <a:r>
              <a:rPr lang="en-GB" sz="3600" dirty="0"/>
              <a:t>KULTURNE PRODUKCIJE U SRBIJI </a:t>
            </a:r>
          </a:p>
        </p:txBody>
      </p:sp>
      <p:pic>
        <p:nvPicPr>
          <p:cNvPr id="6" name="Content Placeholder 5"/>
          <p:cNvPicPr>
            <a:picLocks noGrp="1" noChangeAspect="1"/>
          </p:cNvPicPr>
          <p:nvPr>
            <p:ph idx="1"/>
          </p:nvPr>
        </p:nvPicPr>
        <p:blipFill>
          <a:blip r:embed="rId2"/>
          <a:stretch>
            <a:fillRect/>
          </a:stretch>
        </p:blipFill>
        <p:spPr>
          <a:xfrm>
            <a:off x="2504564" y="1699367"/>
            <a:ext cx="7020316" cy="49697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726581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893"/>
            <a:ext cx="10515600" cy="777875"/>
          </a:xfrm>
        </p:spPr>
        <p:txBody>
          <a:bodyPr>
            <a:normAutofit fontScale="90000"/>
          </a:bodyPr>
          <a:lstStyle/>
          <a:p>
            <a:pPr algn="ctr"/>
            <a:r>
              <a:rPr lang="en-GB" dirty="0"/>
              <a:t>GENERALNI I RODNO </a:t>
            </a:r>
            <a:br>
              <a:rPr lang="sr-Latn-RS" dirty="0"/>
            </a:br>
            <a:r>
              <a:rPr lang="en-GB" dirty="0"/>
              <a:t>SPECIFI</a:t>
            </a:r>
            <a:r>
              <a:rPr lang="sr-Latn-RS" dirty="0"/>
              <a:t>ČNI PROBLEMI</a:t>
            </a:r>
            <a:br>
              <a:rPr lang="en-GB" dirty="0"/>
            </a:br>
            <a:endParaRPr lang="en-GB" dirty="0"/>
          </a:p>
        </p:txBody>
      </p:sp>
      <p:pic>
        <p:nvPicPr>
          <p:cNvPr id="6" name="Content Placeholder 5"/>
          <p:cNvPicPr>
            <a:picLocks noGrp="1" noChangeAspect="1"/>
          </p:cNvPicPr>
          <p:nvPr>
            <p:ph idx="1"/>
          </p:nvPr>
        </p:nvPicPr>
        <p:blipFill>
          <a:blip r:embed="rId2"/>
          <a:stretch>
            <a:fillRect/>
          </a:stretch>
        </p:blipFill>
        <p:spPr>
          <a:xfrm>
            <a:off x="1570383" y="1668714"/>
            <a:ext cx="3955007" cy="51684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94" y="116837"/>
            <a:ext cx="2559239" cy="14161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pic>
        <p:nvPicPr>
          <p:cNvPr id="7" name="Picture 6"/>
          <p:cNvPicPr>
            <a:picLocks noChangeAspect="1"/>
          </p:cNvPicPr>
          <p:nvPr/>
        </p:nvPicPr>
        <p:blipFill>
          <a:blip r:embed="rId5"/>
          <a:stretch>
            <a:fillRect/>
          </a:stretch>
        </p:blipFill>
        <p:spPr>
          <a:xfrm>
            <a:off x="5883965" y="1685350"/>
            <a:ext cx="5344944" cy="5151821"/>
          </a:xfrm>
          <a:prstGeom prst="rect">
            <a:avLst/>
          </a:prstGeom>
        </p:spPr>
      </p:pic>
    </p:spTree>
    <p:extLst>
      <p:ext uri="{BB962C8B-B14F-4D97-AF65-F5344CB8AC3E}">
        <p14:creationId xmlns:p14="http://schemas.microsoft.com/office/powerpoint/2010/main" val="2221061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ČETIRI OBLASTI I TRI ASPEKTA</a:t>
            </a:r>
            <a:br>
              <a:rPr lang="sr-Latn-RS" dirty="0"/>
            </a:br>
            <a:r>
              <a:rPr lang="sr-Latn-RS" dirty="0"/>
              <a:t>ISTRAŽIVANJA</a:t>
            </a:r>
            <a:endParaRPr lang="en-GB" dirty="0"/>
          </a:p>
        </p:txBody>
      </p:sp>
      <p:sp>
        <p:nvSpPr>
          <p:cNvPr id="3" name="Content Placeholder 2"/>
          <p:cNvSpPr>
            <a:spLocks noGrp="1"/>
          </p:cNvSpPr>
          <p:nvPr>
            <p:ph idx="1"/>
          </p:nvPr>
        </p:nvSpPr>
        <p:spPr>
          <a:xfrm>
            <a:off x="1428713" y="1864976"/>
            <a:ext cx="9248481" cy="4716577"/>
          </a:xfrm>
        </p:spPr>
        <p:txBody>
          <a:bodyPr>
            <a:normAutofit/>
          </a:bodyPr>
          <a:lstStyle/>
          <a:p>
            <a:r>
              <a:rPr lang="sr-Latn-RS" dirty="0">
                <a:latin typeface="+mj-lt"/>
              </a:rPr>
              <a:t>ČETIRI OBLASTI ISTRAŽIVANJA</a:t>
            </a:r>
          </a:p>
          <a:p>
            <a:r>
              <a:rPr lang="sr-Latn-RS" dirty="0">
                <a:latin typeface="+mj-lt"/>
              </a:rPr>
              <a:t>Obrazovna iskustva radnica i </a:t>
            </a:r>
            <a:r>
              <a:rPr lang="sr-Latn-RS" dirty="0" err="1">
                <a:latin typeface="+mj-lt"/>
              </a:rPr>
              <a:t>preduzetnica</a:t>
            </a:r>
            <a:r>
              <a:rPr lang="sr-Latn-RS" dirty="0">
                <a:latin typeface="+mj-lt"/>
              </a:rPr>
              <a:t> u kulturi</a:t>
            </a:r>
          </a:p>
          <a:p>
            <a:r>
              <a:rPr lang="sr-Latn-RS" dirty="0">
                <a:latin typeface="+mj-lt"/>
              </a:rPr>
              <a:t>Profesionalna iskustva radnica i </a:t>
            </a:r>
            <a:r>
              <a:rPr lang="sr-Latn-RS" dirty="0" err="1">
                <a:latin typeface="+mj-lt"/>
              </a:rPr>
              <a:t>preduzetnica</a:t>
            </a:r>
            <a:r>
              <a:rPr lang="sr-Latn-RS" dirty="0">
                <a:latin typeface="+mj-lt"/>
              </a:rPr>
              <a:t> u kulturi</a:t>
            </a:r>
          </a:p>
          <a:p>
            <a:r>
              <a:rPr lang="sr-Latn-RS" dirty="0">
                <a:latin typeface="+mj-lt"/>
              </a:rPr>
              <a:t>Balans privatnog i profesionalnog života</a:t>
            </a:r>
          </a:p>
          <a:p>
            <a:r>
              <a:rPr lang="pl-PL" dirty="0">
                <a:latin typeface="+mj-lt"/>
              </a:rPr>
              <a:t>Diskriminacija žena u radu u sektoru kulture</a:t>
            </a:r>
          </a:p>
          <a:p>
            <a:r>
              <a:rPr lang="pl-PL" dirty="0">
                <a:latin typeface="+mj-lt"/>
              </a:rPr>
              <a:t>TRI GLAVNA ASPEKTA ANALIZE</a:t>
            </a:r>
          </a:p>
          <a:p>
            <a:r>
              <a:rPr lang="pl-PL" dirty="0">
                <a:latin typeface="+mj-lt"/>
              </a:rPr>
              <a:t>Rodni aspekt</a:t>
            </a:r>
          </a:p>
          <a:p>
            <a:r>
              <a:rPr lang="pl-PL" dirty="0">
                <a:latin typeface="+mj-lt"/>
              </a:rPr>
              <a:t>Klasni aspekt</a:t>
            </a:r>
          </a:p>
          <a:p>
            <a:r>
              <a:rPr lang="pl-PL" dirty="0">
                <a:latin typeface="+mj-lt"/>
              </a:rPr>
              <a:t>Teritorijalni aspekt (centralizacija – decentralizacija)</a:t>
            </a:r>
          </a:p>
          <a:p>
            <a:endParaRPr lang="en-GB"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103727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a:xfrm>
            <a:off x="2455282" y="1761718"/>
            <a:ext cx="6948943" cy="764666"/>
          </a:xfrm>
        </p:spPr>
        <p:txBody>
          <a:bodyPr>
            <a:noAutofit/>
          </a:bodyPr>
          <a:lstStyle/>
          <a:p>
            <a:r>
              <a:rPr lang="pl-PL" sz="4400" dirty="0"/>
              <a:t>OBRAZOVNA ISKUSTVA</a:t>
            </a:r>
          </a:p>
          <a:p>
            <a:r>
              <a:rPr lang="en-GB" sz="2800" dirty="0"/>
              <a:t> </a:t>
            </a:r>
            <a:endParaRPr lang="en-US" altLang="en-US" sz="2800" dirty="0">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020" y="2665722"/>
            <a:ext cx="6097465" cy="34349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324" y="206268"/>
            <a:ext cx="2559239" cy="14161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86" y="403485"/>
            <a:ext cx="1502853" cy="841598"/>
          </a:xfrm>
          <a:prstGeom prst="rect">
            <a:avLst/>
          </a:prstGeom>
        </p:spPr>
      </p:pic>
    </p:spTree>
    <p:extLst>
      <p:ext uri="{BB962C8B-B14F-4D97-AF65-F5344CB8AC3E}">
        <p14:creationId xmlns:p14="http://schemas.microsoft.com/office/powerpoint/2010/main" val="2675567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893"/>
            <a:ext cx="10515600" cy="777875"/>
          </a:xfrm>
        </p:spPr>
        <p:txBody>
          <a:bodyPr>
            <a:normAutofit fontScale="90000"/>
          </a:bodyPr>
          <a:lstStyle/>
          <a:p>
            <a:pPr algn="ctr"/>
            <a:r>
              <a:rPr lang="sr-Latn-RS" sz="4900" dirty="0"/>
              <a:t>IZBOR UMETNIČKOG </a:t>
            </a:r>
            <a:br>
              <a:rPr lang="sr-Latn-RS" sz="4900" dirty="0"/>
            </a:br>
            <a:r>
              <a:rPr lang="sr-Latn-RS" sz="4900" dirty="0"/>
              <a:t>OBRAZOVANJA</a:t>
            </a:r>
            <a:r>
              <a:rPr lang="en-GB" sz="4900" dirty="0"/>
              <a:t> </a:t>
            </a:r>
            <a:br>
              <a:rPr lang="en-GB" dirty="0"/>
            </a:br>
            <a:endParaRPr lang="en-GB" dirty="0"/>
          </a:p>
        </p:txBody>
      </p:sp>
      <p:sp>
        <p:nvSpPr>
          <p:cNvPr id="3" name="Content Placeholder 2"/>
          <p:cNvSpPr>
            <a:spLocks noGrp="1"/>
          </p:cNvSpPr>
          <p:nvPr>
            <p:ph idx="1"/>
          </p:nvPr>
        </p:nvSpPr>
        <p:spPr>
          <a:xfrm>
            <a:off x="838200" y="1890445"/>
            <a:ext cx="10515600" cy="4643918"/>
          </a:xfrm>
        </p:spPr>
        <p:txBody>
          <a:bodyPr>
            <a:normAutofit/>
          </a:bodyPr>
          <a:lstStyle/>
          <a:p>
            <a:r>
              <a:rPr lang="en-US" i="1" dirty="0">
                <a:latin typeface="+mj-lt"/>
              </a:rPr>
              <a:t>I plus </a:t>
            </a:r>
            <a:r>
              <a:rPr lang="en-US" i="1" dirty="0" err="1">
                <a:latin typeface="+mj-lt"/>
              </a:rPr>
              <a:t>što</a:t>
            </a:r>
            <a:r>
              <a:rPr lang="en-US" i="1" dirty="0">
                <a:latin typeface="+mj-lt"/>
              </a:rPr>
              <a:t> je </a:t>
            </a:r>
            <a:r>
              <a:rPr lang="en-US" i="1" dirty="0" err="1">
                <a:latin typeface="+mj-lt"/>
              </a:rPr>
              <a:t>tu</a:t>
            </a:r>
            <a:r>
              <a:rPr lang="en-US" i="1" dirty="0">
                <a:latin typeface="+mj-lt"/>
              </a:rPr>
              <a:t> </a:t>
            </a:r>
            <a:r>
              <a:rPr lang="en-US" i="1" dirty="0" err="1">
                <a:latin typeface="+mj-lt"/>
              </a:rPr>
              <a:t>glavna</a:t>
            </a:r>
            <a:r>
              <a:rPr lang="en-US" i="1" dirty="0">
                <a:latin typeface="+mj-lt"/>
              </a:rPr>
              <a:t> </a:t>
            </a:r>
            <a:r>
              <a:rPr lang="en-US" i="1" dirty="0" err="1">
                <a:latin typeface="+mj-lt"/>
              </a:rPr>
              <a:t>prepreka</a:t>
            </a:r>
            <a:r>
              <a:rPr lang="en-US" i="1" dirty="0">
                <a:latin typeface="+mj-lt"/>
              </a:rPr>
              <a:t> bio </a:t>
            </a:r>
            <a:r>
              <a:rPr lang="en-US" i="1" dirty="0" err="1">
                <a:latin typeface="+mj-lt"/>
              </a:rPr>
              <a:t>moj</a:t>
            </a:r>
            <a:r>
              <a:rPr lang="en-US" i="1" dirty="0">
                <a:latin typeface="+mj-lt"/>
              </a:rPr>
              <a:t> </a:t>
            </a:r>
            <a:r>
              <a:rPr lang="en-US" i="1" dirty="0" err="1">
                <a:latin typeface="+mj-lt"/>
              </a:rPr>
              <a:t>otac</a:t>
            </a:r>
            <a:r>
              <a:rPr lang="en-US" i="1" dirty="0">
                <a:latin typeface="+mj-lt"/>
              </a:rPr>
              <a:t>. On je </a:t>
            </a:r>
            <a:r>
              <a:rPr lang="en-US" i="1" dirty="0" err="1">
                <a:latin typeface="+mj-lt"/>
              </a:rPr>
              <a:t>mislio</a:t>
            </a:r>
            <a:r>
              <a:rPr lang="en-US" i="1" dirty="0">
                <a:latin typeface="+mj-lt"/>
              </a:rPr>
              <a:t> da je to </a:t>
            </a:r>
            <a:r>
              <a:rPr lang="en-US" i="1" dirty="0" err="1">
                <a:latin typeface="+mj-lt"/>
              </a:rPr>
              <a:t>apsolutno</a:t>
            </a:r>
            <a:r>
              <a:rPr lang="en-US" i="1" dirty="0">
                <a:latin typeface="+mj-lt"/>
              </a:rPr>
              <a:t> </a:t>
            </a:r>
            <a:r>
              <a:rPr lang="en-US" i="1" dirty="0" err="1">
                <a:latin typeface="+mj-lt"/>
              </a:rPr>
              <a:t>idiotski</a:t>
            </a:r>
            <a:r>
              <a:rPr lang="en-US" i="1" dirty="0">
                <a:latin typeface="+mj-lt"/>
              </a:rPr>
              <a:t>. </a:t>
            </a:r>
            <a:r>
              <a:rPr lang="en-US" i="1" dirty="0" err="1">
                <a:latin typeface="+mj-lt"/>
              </a:rPr>
              <a:t>Šta</a:t>
            </a:r>
            <a:r>
              <a:rPr lang="en-US" i="1" dirty="0">
                <a:latin typeface="+mj-lt"/>
              </a:rPr>
              <a:t> sad </a:t>
            </a:r>
            <a:r>
              <a:rPr lang="en-US" i="1" dirty="0" err="1">
                <a:latin typeface="+mj-lt"/>
              </a:rPr>
              <a:t>kao</a:t>
            </a:r>
            <a:r>
              <a:rPr lang="en-US" i="1" dirty="0">
                <a:latin typeface="+mj-lt"/>
              </a:rPr>
              <a:t> </a:t>
            </a:r>
            <a:r>
              <a:rPr lang="en-US" i="1" dirty="0" err="1">
                <a:latin typeface="+mj-lt"/>
              </a:rPr>
              <a:t>ti</a:t>
            </a:r>
            <a:r>
              <a:rPr lang="en-US" i="1" dirty="0">
                <a:latin typeface="+mj-lt"/>
              </a:rPr>
              <a:t> </a:t>
            </a:r>
            <a:r>
              <a:rPr lang="en-US" i="1" dirty="0" err="1">
                <a:latin typeface="+mj-lt"/>
              </a:rPr>
              <a:t>hoćeš</a:t>
            </a:r>
            <a:r>
              <a:rPr lang="en-US" i="1" dirty="0">
                <a:latin typeface="+mj-lt"/>
              </a:rPr>
              <a:t> da se </a:t>
            </a:r>
            <a:r>
              <a:rPr lang="en-US" i="1" dirty="0" err="1">
                <a:latin typeface="+mj-lt"/>
              </a:rPr>
              <a:t>baviš</a:t>
            </a:r>
            <a:r>
              <a:rPr lang="en-US" i="1" dirty="0">
                <a:latin typeface="+mj-lt"/>
              </a:rPr>
              <a:t> </a:t>
            </a:r>
            <a:r>
              <a:rPr lang="en-US" i="1" dirty="0" err="1">
                <a:latin typeface="+mj-lt"/>
              </a:rPr>
              <a:t>filmom</a:t>
            </a:r>
            <a:r>
              <a:rPr lang="en-US" i="1" dirty="0">
                <a:latin typeface="+mj-lt"/>
              </a:rPr>
              <a:t>, to </a:t>
            </a:r>
            <a:r>
              <a:rPr lang="en-US" i="1" dirty="0" err="1">
                <a:latin typeface="+mj-lt"/>
              </a:rPr>
              <a:t>mogu</a:t>
            </a:r>
            <a:r>
              <a:rPr lang="en-US" i="1" dirty="0">
                <a:latin typeface="+mj-lt"/>
              </a:rPr>
              <a:t> </a:t>
            </a:r>
            <a:r>
              <a:rPr lang="en-US" i="1" dirty="0" err="1">
                <a:latin typeface="+mj-lt"/>
              </a:rPr>
              <a:t>deca</a:t>
            </a:r>
            <a:r>
              <a:rPr lang="en-US" i="1" dirty="0">
                <a:latin typeface="+mj-lt"/>
              </a:rPr>
              <a:t> </a:t>
            </a:r>
            <a:r>
              <a:rPr lang="en-US" i="1" dirty="0" err="1">
                <a:latin typeface="+mj-lt"/>
              </a:rPr>
              <a:t>filmskih</a:t>
            </a:r>
            <a:r>
              <a:rPr lang="en-US" i="1" dirty="0">
                <a:latin typeface="+mj-lt"/>
              </a:rPr>
              <a:t> </a:t>
            </a:r>
            <a:r>
              <a:rPr lang="en-US" i="1" dirty="0" err="1">
                <a:latin typeface="+mj-lt"/>
              </a:rPr>
              <a:t>radnika</a:t>
            </a:r>
            <a:r>
              <a:rPr lang="en-US" i="1" dirty="0">
                <a:latin typeface="+mj-lt"/>
              </a:rPr>
              <a:t> da </a:t>
            </a:r>
            <a:r>
              <a:rPr lang="en-US" i="1" dirty="0" err="1">
                <a:latin typeface="+mj-lt"/>
              </a:rPr>
              <a:t>priušte</a:t>
            </a:r>
            <a:r>
              <a:rPr lang="en-US" i="1" dirty="0">
                <a:latin typeface="+mj-lt"/>
              </a:rPr>
              <a:t> </a:t>
            </a:r>
            <a:r>
              <a:rPr lang="en-US" i="1" dirty="0" err="1">
                <a:latin typeface="+mj-lt"/>
              </a:rPr>
              <a:t>sebi</a:t>
            </a:r>
            <a:r>
              <a:rPr lang="en-US" i="1" dirty="0">
                <a:latin typeface="+mj-lt"/>
              </a:rPr>
              <a:t> </a:t>
            </a:r>
            <a:r>
              <a:rPr lang="en-US" dirty="0">
                <a:latin typeface="+mj-lt"/>
              </a:rPr>
              <a:t>[...]</a:t>
            </a:r>
            <a:r>
              <a:rPr lang="en-US" i="1" dirty="0">
                <a:latin typeface="+mj-lt"/>
              </a:rPr>
              <a:t> </a:t>
            </a:r>
            <a:r>
              <a:rPr lang="en-US" i="1" dirty="0" err="1">
                <a:latin typeface="+mj-lt"/>
              </a:rPr>
              <a:t>njihovi</a:t>
            </a:r>
            <a:r>
              <a:rPr lang="en-US" i="1" dirty="0">
                <a:latin typeface="+mj-lt"/>
              </a:rPr>
              <a:t> </a:t>
            </a:r>
            <a:r>
              <a:rPr lang="en-US" i="1" dirty="0" err="1">
                <a:latin typeface="+mj-lt"/>
              </a:rPr>
              <a:t>roditelji</a:t>
            </a:r>
            <a:r>
              <a:rPr lang="en-US" i="1" dirty="0">
                <a:latin typeface="+mj-lt"/>
              </a:rPr>
              <a:t> se </a:t>
            </a:r>
            <a:r>
              <a:rPr lang="en-US" i="1" dirty="0" err="1">
                <a:latin typeface="+mj-lt"/>
              </a:rPr>
              <a:t>kreću</a:t>
            </a:r>
            <a:r>
              <a:rPr lang="en-US" i="1" dirty="0">
                <a:latin typeface="+mj-lt"/>
              </a:rPr>
              <a:t> u </a:t>
            </a:r>
            <a:r>
              <a:rPr lang="en-US" i="1" dirty="0" err="1">
                <a:latin typeface="+mj-lt"/>
              </a:rPr>
              <a:t>tim</a:t>
            </a:r>
            <a:r>
              <a:rPr lang="en-US" i="1" dirty="0">
                <a:latin typeface="+mj-lt"/>
              </a:rPr>
              <a:t> </a:t>
            </a:r>
            <a:r>
              <a:rPr lang="en-US" i="1" dirty="0" err="1">
                <a:latin typeface="+mj-lt"/>
              </a:rPr>
              <a:t>krugovima</a:t>
            </a:r>
            <a:r>
              <a:rPr lang="en-US" i="1" dirty="0">
                <a:latin typeface="+mj-lt"/>
              </a:rPr>
              <a:t>. </a:t>
            </a:r>
            <a:r>
              <a:rPr lang="en-US" i="1" dirty="0" err="1">
                <a:latin typeface="+mj-lt"/>
              </a:rPr>
              <a:t>Mi</a:t>
            </a:r>
            <a:r>
              <a:rPr lang="en-US" i="1" dirty="0">
                <a:latin typeface="+mj-lt"/>
              </a:rPr>
              <a:t> </a:t>
            </a:r>
            <a:r>
              <a:rPr lang="en-US" i="1" dirty="0" err="1">
                <a:latin typeface="+mj-lt"/>
              </a:rPr>
              <a:t>smo</a:t>
            </a:r>
            <a:r>
              <a:rPr lang="en-US" i="1" dirty="0">
                <a:latin typeface="+mj-lt"/>
              </a:rPr>
              <a:t> </a:t>
            </a:r>
            <a:r>
              <a:rPr lang="en-US" i="1" dirty="0" err="1">
                <a:latin typeface="+mj-lt"/>
              </a:rPr>
              <a:t>neka</a:t>
            </a:r>
            <a:r>
              <a:rPr lang="en-US" i="1" dirty="0">
                <a:latin typeface="+mj-lt"/>
              </a:rPr>
              <a:t> </a:t>
            </a:r>
            <a:r>
              <a:rPr lang="en-US" i="1" dirty="0" err="1">
                <a:latin typeface="+mj-lt"/>
              </a:rPr>
              <a:t>radnička</a:t>
            </a:r>
            <a:r>
              <a:rPr lang="en-US" i="1" dirty="0">
                <a:latin typeface="+mj-lt"/>
              </a:rPr>
              <a:t> </a:t>
            </a:r>
            <a:r>
              <a:rPr lang="en-US" i="1" dirty="0" err="1">
                <a:latin typeface="+mj-lt"/>
              </a:rPr>
              <a:t>klasa</a:t>
            </a:r>
            <a:r>
              <a:rPr lang="en-US" i="1" dirty="0">
                <a:latin typeface="+mj-lt"/>
              </a:rPr>
              <a:t>, </a:t>
            </a:r>
            <a:r>
              <a:rPr lang="en-US" i="1" dirty="0" err="1">
                <a:latin typeface="+mj-lt"/>
              </a:rPr>
              <a:t>ti</a:t>
            </a:r>
            <a:r>
              <a:rPr lang="en-US" i="1" dirty="0">
                <a:latin typeface="+mj-lt"/>
              </a:rPr>
              <a:t> </a:t>
            </a:r>
            <a:r>
              <a:rPr lang="en-US" i="1" dirty="0" err="1">
                <a:latin typeface="+mj-lt"/>
              </a:rPr>
              <a:t>kao</a:t>
            </a:r>
            <a:r>
              <a:rPr lang="en-US" i="1" dirty="0">
                <a:latin typeface="+mj-lt"/>
              </a:rPr>
              <a:t> </a:t>
            </a:r>
            <a:r>
              <a:rPr lang="en-US" i="1" dirty="0" err="1">
                <a:latin typeface="+mj-lt"/>
              </a:rPr>
              <a:t>hoćeš</a:t>
            </a:r>
            <a:r>
              <a:rPr lang="en-US" i="1" dirty="0">
                <a:latin typeface="+mj-lt"/>
              </a:rPr>
              <a:t> da se </a:t>
            </a:r>
            <a:r>
              <a:rPr lang="en-US" i="1" dirty="0" err="1">
                <a:latin typeface="+mj-lt"/>
              </a:rPr>
              <a:t>baviš</a:t>
            </a:r>
            <a:r>
              <a:rPr lang="en-US" i="1" dirty="0">
                <a:latin typeface="+mj-lt"/>
              </a:rPr>
              <a:t> time, to je </a:t>
            </a:r>
            <a:r>
              <a:rPr lang="en-US" i="1" dirty="0" err="1">
                <a:latin typeface="+mj-lt"/>
              </a:rPr>
              <a:t>glupo</a:t>
            </a:r>
            <a:r>
              <a:rPr lang="en-US" i="1" dirty="0">
                <a:latin typeface="+mj-lt"/>
              </a:rPr>
              <a:t>, </a:t>
            </a:r>
            <a:r>
              <a:rPr lang="en-US" i="1" dirty="0" err="1">
                <a:latin typeface="+mj-lt"/>
              </a:rPr>
              <a:t>niti</a:t>
            </a:r>
            <a:r>
              <a:rPr lang="en-US" i="1" dirty="0">
                <a:latin typeface="+mj-lt"/>
              </a:rPr>
              <a:t> </a:t>
            </a:r>
            <a:r>
              <a:rPr lang="en-US" i="1" dirty="0" err="1">
                <a:latin typeface="+mj-lt"/>
              </a:rPr>
              <a:t>znamo</a:t>
            </a:r>
            <a:r>
              <a:rPr lang="en-US" i="1" dirty="0">
                <a:latin typeface="+mj-lt"/>
              </a:rPr>
              <a:t> </a:t>
            </a:r>
            <a:r>
              <a:rPr lang="en-US" i="1" dirty="0" err="1">
                <a:latin typeface="+mj-lt"/>
              </a:rPr>
              <a:t>nekog</a:t>
            </a:r>
            <a:r>
              <a:rPr lang="en-US" i="1" dirty="0">
                <a:latin typeface="+mj-lt"/>
              </a:rPr>
              <a:t> </a:t>
            </a:r>
            <a:r>
              <a:rPr lang="en-US" i="1" dirty="0" err="1">
                <a:latin typeface="+mj-lt"/>
              </a:rPr>
              <a:t>ko</a:t>
            </a:r>
            <a:r>
              <a:rPr lang="en-US" i="1" dirty="0">
                <a:latin typeface="+mj-lt"/>
              </a:rPr>
              <a:t> se </a:t>
            </a:r>
            <a:r>
              <a:rPr lang="en-US" i="1" dirty="0" err="1">
                <a:latin typeface="+mj-lt"/>
              </a:rPr>
              <a:t>bavi</a:t>
            </a:r>
            <a:r>
              <a:rPr lang="en-US" i="1" dirty="0">
                <a:latin typeface="+mj-lt"/>
              </a:rPr>
              <a:t> time, </a:t>
            </a:r>
            <a:r>
              <a:rPr lang="en-US" dirty="0">
                <a:latin typeface="+mj-lt"/>
              </a:rPr>
              <a:t>[...]</a:t>
            </a:r>
            <a:r>
              <a:rPr lang="en-US" i="1" dirty="0">
                <a:latin typeface="+mj-lt"/>
              </a:rPr>
              <a:t> </a:t>
            </a:r>
            <a:r>
              <a:rPr lang="en-US" i="1" dirty="0" err="1">
                <a:latin typeface="+mj-lt"/>
              </a:rPr>
              <a:t>čak</a:t>
            </a:r>
            <a:r>
              <a:rPr lang="en-US" i="1" dirty="0">
                <a:latin typeface="+mj-lt"/>
              </a:rPr>
              <a:t> </a:t>
            </a:r>
            <a:r>
              <a:rPr lang="en-US" i="1" dirty="0" err="1">
                <a:latin typeface="+mj-lt"/>
              </a:rPr>
              <a:t>i</a:t>
            </a:r>
            <a:r>
              <a:rPr lang="en-US" i="1" dirty="0">
                <a:latin typeface="+mj-lt"/>
              </a:rPr>
              <a:t> da </a:t>
            </a:r>
            <a:r>
              <a:rPr lang="en-US" i="1" dirty="0" err="1">
                <a:latin typeface="+mj-lt"/>
              </a:rPr>
              <a:t>upišeš</a:t>
            </a:r>
            <a:r>
              <a:rPr lang="en-US" i="1" dirty="0">
                <a:latin typeface="+mj-lt"/>
              </a:rPr>
              <a:t> </a:t>
            </a:r>
            <a:r>
              <a:rPr lang="en-US" i="1" dirty="0" err="1">
                <a:latin typeface="+mj-lt"/>
              </a:rPr>
              <a:t>taj</a:t>
            </a:r>
            <a:r>
              <a:rPr lang="en-US" i="1" dirty="0">
                <a:latin typeface="+mj-lt"/>
              </a:rPr>
              <a:t> </a:t>
            </a:r>
            <a:r>
              <a:rPr lang="en-US" i="1" dirty="0" err="1">
                <a:latin typeface="+mj-lt"/>
              </a:rPr>
              <a:t>fakultet</a:t>
            </a:r>
            <a:r>
              <a:rPr lang="en-US" i="1" dirty="0">
                <a:latin typeface="+mj-lt"/>
              </a:rPr>
              <a:t> </a:t>
            </a:r>
            <a:r>
              <a:rPr lang="en-US" i="1" dirty="0" err="1">
                <a:latin typeface="+mj-lt"/>
              </a:rPr>
              <a:t>imaćeš</a:t>
            </a:r>
            <a:r>
              <a:rPr lang="en-US" i="1" dirty="0">
                <a:latin typeface="+mj-lt"/>
              </a:rPr>
              <a:t> </a:t>
            </a:r>
            <a:r>
              <a:rPr lang="en-US" i="1" dirty="0" err="1">
                <a:latin typeface="+mj-lt"/>
              </a:rPr>
              <a:t>nesigurnu</a:t>
            </a:r>
            <a:r>
              <a:rPr lang="en-US" i="1" dirty="0">
                <a:latin typeface="+mj-lt"/>
              </a:rPr>
              <a:t> </a:t>
            </a:r>
            <a:r>
              <a:rPr lang="en-US" i="1" dirty="0" err="1">
                <a:latin typeface="+mj-lt"/>
              </a:rPr>
              <a:t>budućnost</a:t>
            </a:r>
            <a:r>
              <a:rPr lang="en-US" i="1" dirty="0">
                <a:latin typeface="+mj-lt"/>
              </a:rPr>
              <a:t>, </a:t>
            </a:r>
            <a:r>
              <a:rPr lang="en-US" i="1" dirty="0" err="1">
                <a:latin typeface="+mj-lt"/>
              </a:rPr>
              <a:t>jer</a:t>
            </a:r>
            <a:r>
              <a:rPr lang="en-US" i="1" dirty="0">
                <a:latin typeface="+mj-lt"/>
              </a:rPr>
              <a:t> nisi </a:t>
            </a:r>
            <a:r>
              <a:rPr lang="en-US" i="1" dirty="0" err="1">
                <a:latin typeface="+mj-lt"/>
              </a:rPr>
              <a:t>iz</a:t>
            </a:r>
            <a:r>
              <a:rPr lang="en-US" i="1" dirty="0">
                <a:latin typeface="+mj-lt"/>
              </a:rPr>
              <a:t> </a:t>
            </a:r>
            <a:r>
              <a:rPr lang="en-US" i="1" dirty="0" err="1">
                <a:latin typeface="+mj-lt"/>
              </a:rPr>
              <a:t>tih</a:t>
            </a:r>
            <a:r>
              <a:rPr lang="en-US" i="1" dirty="0">
                <a:latin typeface="+mj-lt"/>
              </a:rPr>
              <a:t> </a:t>
            </a:r>
            <a:r>
              <a:rPr lang="en-US" i="1" dirty="0" err="1">
                <a:latin typeface="+mj-lt"/>
              </a:rPr>
              <a:t>krugova</a:t>
            </a:r>
            <a:r>
              <a:rPr lang="en-US" i="1" dirty="0">
                <a:latin typeface="+mj-lt"/>
              </a:rPr>
              <a:t> </a:t>
            </a:r>
            <a:r>
              <a:rPr lang="en-US" dirty="0">
                <a:latin typeface="+mj-lt"/>
              </a:rPr>
              <a:t>[...] </a:t>
            </a:r>
            <a:r>
              <a:rPr lang="en-US" i="1" dirty="0" err="1">
                <a:latin typeface="+mj-lt"/>
              </a:rPr>
              <a:t>Tako</a:t>
            </a:r>
            <a:r>
              <a:rPr lang="en-US" i="1" dirty="0">
                <a:latin typeface="+mj-lt"/>
              </a:rPr>
              <a:t> da, </a:t>
            </a:r>
            <a:r>
              <a:rPr lang="en-US" i="1" dirty="0" err="1">
                <a:latin typeface="+mj-lt"/>
              </a:rPr>
              <a:t>eto</a:t>
            </a:r>
            <a:r>
              <a:rPr lang="en-US" i="1" dirty="0">
                <a:latin typeface="+mj-lt"/>
              </a:rPr>
              <a:t>, (</a:t>
            </a:r>
            <a:r>
              <a:rPr lang="en-US" i="1" dirty="0" err="1">
                <a:latin typeface="+mj-lt"/>
              </a:rPr>
              <a:t>smešak</a:t>
            </a:r>
            <a:r>
              <a:rPr lang="en-US" i="1" dirty="0">
                <a:latin typeface="+mj-lt"/>
              </a:rPr>
              <a:t>) ja </a:t>
            </a:r>
            <a:r>
              <a:rPr lang="en-US" i="1" dirty="0" err="1">
                <a:latin typeface="+mj-lt"/>
              </a:rPr>
              <a:t>sam</a:t>
            </a:r>
            <a:r>
              <a:rPr lang="en-US" i="1" dirty="0">
                <a:latin typeface="+mj-lt"/>
              </a:rPr>
              <a:t> </a:t>
            </a:r>
            <a:r>
              <a:rPr lang="en-US" i="1" dirty="0" err="1">
                <a:latin typeface="+mj-lt"/>
              </a:rPr>
              <a:t>tu</a:t>
            </a:r>
            <a:r>
              <a:rPr lang="en-US" i="1" dirty="0">
                <a:latin typeface="+mj-lt"/>
              </a:rPr>
              <a:t> </a:t>
            </a:r>
            <a:r>
              <a:rPr lang="en-US" i="1" dirty="0" err="1">
                <a:latin typeface="+mj-lt"/>
              </a:rPr>
              <a:t>možda</a:t>
            </a:r>
            <a:r>
              <a:rPr lang="en-US" i="1" dirty="0">
                <a:latin typeface="+mj-lt"/>
              </a:rPr>
              <a:t> </a:t>
            </a:r>
            <a:r>
              <a:rPr lang="en-US" i="1" dirty="0" err="1">
                <a:latin typeface="+mj-lt"/>
              </a:rPr>
              <a:t>malo</a:t>
            </a:r>
            <a:r>
              <a:rPr lang="en-US" i="1" dirty="0">
                <a:latin typeface="+mj-lt"/>
              </a:rPr>
              <a:t>, </a:t>
            </a:r>
            <a:r>
              <a:rPr lang="en-US" i="1" dirty="0" err="1">
                <a:latin typeface="+mj-lt"/>
              </a:rPr>
              <a:t>pošto</a:t>
            </a:r>
            <a:r>
              <a:rPr lang="en-US" i="1" dirty="0">
                <a:latin typeface="+mj-lt"/>
              </a:rPr>
              <a:t> </a:t>
            </a:r>
            <a:r>
              <a:rPr lang="en-US" i="1" dirty="0" err="1">
                <a:latin typeface="+mj-lt"/>
              </a:rPr>
              <a:t>sam</a:t>
            </a:r>
            <a:r>
              <a:rPr lang="en-US" i="1" dirty="0">
                <a:latin typeface="+mj-lt"/>
              </a:rPr>
              <a:t> </a:t>
            </a:r>
            <a:r>
              <a:rPr lang="en-US" i="1" dirty="0" err="1">
                <a:latin typeface="+mj-lt"/>
              </a:rPr>
              <a:t>imala</a:t>
            </a:r>
            <a:r>
              <a:rPr lang="en-US" i="1" dirty="0">
                <a:latin typeface="+mj-lt"/>
              </a:rPr>
              <a:t> 18 </a:t>
            </a:r>
            <a:r>
              <a:rPr lang="en-US" i="1" dirty="0" err="1">
                <a:latin typeface="+mj-lt"/>
              </a:rPr>
              <a:t>godina</a:t>
            </a:r>
            <a:r>
              <a:rPr lang="en-US" i="1" dirty="0">
                <a:latin typeface="+mj-lt"/>
              </a:rPr>
              <a:t>, pa </a:t>
            </a:r>
            <a:r>
              <a:rPr lang="en-US" i="1" dirty="0" err="1">
                <a:latin typeface="+mj-lt"/>
              </a:rPr>
              <a:t>kao</a:t>
            </a:r>
            <a:r>
              <a:rPr lang="en-US" i="1" dirty="0">
                <a:latin typeface="+mj-lt"/>
              </a:rPr>
              <a:t> </a:t>
            </a:r>
            <a:r>
              <a:rPr lang="en-US" i="1" dirty="0" err="1">
                <a:latin typeface="+mj-lt"/>
              </a:rPr>
              <a:t>mlad</a:t>
            </a:r>
            <a:r>
              <a:rPr lang="en-US" i="1" dirty="0">
                <a:latin typeface="+mj-lt"/>
              </a:rPr>
              <a:t> </a:t>
            </a:r>
            <a:r>
              <a:rPr lang="en-US" i="1" dirty="0" err="1">
                <a:latin typeface="+mj-lt"/>
              </a:rPr>
              <a:t>si</a:t>
            </a:r>
            <a:r>
              <a:rPr lang="en-US" i="1" dirty="0">
                <a:latin typeface="+mj-lt"/>
              </a:rPr>
              <a:t>, </a:t>
            </a:r>
            <a:r>
              <a:rPr lang="en-US" i="1" dirty="0" err="1">
                <a:latin typeface="+mj-lt"/>
              </a:rPr>
              <a:t>poveruješ</a:t>
            </a:r>
            <a:r>
              <a:rPr lang="en-US" i="1" dirty="0">
                <a:latin typeface="+mj-lt"/>
              </a:rPr>
              <a:t> </a:t>
            </a:r>
            <a:r>
              <a:rPr lang="en-US" i="1" dirty="0" err="1">
                <a:latin typeface="+mj-lt"/>
              </a:rPr>
              <a:t>kao</a:t>
            </a:r>
            <a:r>
              <a:rPr lang="en-US" i="1" dirty="0">
                <a:latin typeface="+mj-lt"/>
              </a:rPr>
              <a:t>, aha, </a:t>
            </a:r>
            <a:r>
              <a:rPr lang="en-US" i="1" dirty="0" err="1">
                <a:latin typeface="+mj-lt"/>
              </a:rPr>
              <a:t>okej</a:t>
            </a:r>
            <a:r>
              <a:rPr lang="en-US" i="1" dirty="0">
                <a:latin typeface="+mj-lt"/>
              </a:rPr>
              <a:t>, </a:t>
            </a:r>
            <a:r>
              <a:rPr lang="en-US" i="1" dirty="0" err="1">
                <a:latin typeface="+mj-lt"/>
              </a:rPr>
              <a:t>možda</a:t>
            </a:r>
            <a:r>
              <a:rPr lang="en-US" i="1" dirty="0">
                <a:latin typeface="+mj-lt"/>
              </a:rPr>
              <a:t> je u </a:t>
            </a:r>
            <a:r>
              <a:rPr lang="en-US" i="1" dirty="0" err="1">
                <a:latin typeface="+mj-lt"/>
              </a:rPr>
              <a:t>pravu</a:t>
            </a:r>
            <a:r>
              <a:rPr lang="en-US" i="1" dirty="0">
                <a:latin typeface="+mj-lt"/>
              </a:rPr>
              <a:t>. Ali </a:t>
            </a:r>
            <a:r>
              <a:rPr lang="en-US" i="1" dirty="0" err="1">
                <a:latin typeface="+mj-lt"/>
              </a:rPr>
              <a:t>te</a:t>
            </a:r>
            <a:r>
              <a:rPr lang="en-US" i="1" dirty="0">
                <a:latin typeface="+mj-lt"/>
              </a:rPr>
              <a:t> ta </a:t>
            </a:r>
            <a:r>
              <a:rPr lang="en-US" i="1" dirty="0" err="1">
                <a:latin typeface="+mj-lt"/>
              </a:rPr>
              <a:t>ideja</a:t>
            </a:r>
            <a:r>
              <a:rPr lang="en-US" i="1" dirty="0">
                <a:latin typeface="+mj-lt"/>
              </a:rPr>
              <a:t> ne </a:t>
            </a:r>
            <a:r>
              <a:rPr lang="en-US" i="1" dirty="0" err="1">
                <a:latin typeface="+mj-lt"/>
              </a:rPr>
              <a:t>napušta</a:t>
            </a:r>
            <a:r>
              <a:rPr lang="en-US" i="1" dirty="0">
                <a:latin typeface="+mj-lt"/>
              </a:rPr>
              <a:t>, </a:t>
            </a:r>
            <a:r>
              <a:rPr lang="en-US" i="1" dirty="0" err="1">
                <a:latin typeface="+mj-lt"/>
              </a:rPr>
              <a:t>onda</a:t>
            </a:r>
            <a:r>
              <a:rPr lang="en-US" i="1" dirty="0">
                <a:latin typeface="+mj-lt"/>
              </a:rPr>
              <a:t> </a:t>
            </a:r>
            <a:r>
              <a:rPr lang="en-US" i="1" dirty="0" err="1">
                <a:latin typeface="+mj-lt"/>
              </a:rPr>
              <a:t>odlučiš</a:t>
            </a:r>
            <a:r>
              <a:rPr lang="en-US" i="1" dirty="0">
                <a:latin typeface="+mj-lt"/>
              </a:rPr>
              <a:t> da </a:t>
            </a:r>
            <a:r>
              <a:rPr lang="en-US" i="1" dirty="0" err="1">
                <a:latin typeface="+mj-lt"/>
              </a:rPr>
              <a:t>ipak</a:t>
            </a:r>
            <a:r>
              <a:rPr lang="en-US" i="1" dirty="0">
                <a:latin typeface="+mj-lt"/>
              </a:rPr>
              <a:t> </a:t>
            </a:r>
            <a:r>
              <a:rPr lang="en-US" i="1" dirty="0" err="1">
                <a:latin typeface="+mj-lt"/>
              </a:rPr>
              <a:t>probaš</a:t>
            </a:r>
            <a:r>
              <a:rPr lang="en-US" i="1" dirty="0">
                <a:latin typeface="+mj-lt"/>
              </a:rPr>
              <a:t>, pa </a:t>
            </a:r>
            <a:r>
              <a:rPr lang="en-US" i="1" dirty="0" err="1">
                <a:latin typeface="+mj-lt"/>
              </a:rPr>
              <a:t>šta</a:t>
            </a:r>
            <a:r>
              <a:rPr lang="en-US" i="1" dirty="0">
                <a:latin typeface="+mj-lt"/>
              </a:rPr>
              <a:t> </a:t>
            </a:r>
            <a:r>
              <a:rPr lang="en-US" i="1" dirty="0" err="1">
                <a:latin typeface="+mj-lt"/>
              </a:rPr>
              <a:t>bude</a:t>
            </a:r>
            <a:r>
              <a:rPr lang="en-US" i="1" dirty="0">
                <a:latin typeface="+mj-lt"/>
              </a:rPr>
              <a:t>… </a:t>
            </a:r>
            <a:r>
              <a:rPr lang="en-US" b="1" dirty="0"/>
              <a:t>(</a:t>
            </a:r>
            <a:r>
              <a:rPr lang="en-US" b="1" dirty="0" err="1"/>
              <a:t>Sagovornica</a:t>
            </a:r>
            <a:r>
              <a:rPr lang="en-US" b="1" dirty="0"/>
              <a:t> </a:t>
            </a:r>
            <a:r>
              <a:rPr lang="en-US" b="1" dirty="0" err="1"/>
              <a:t>broj</a:t>
            </a:r>
            <a:r>
              <a:rPr lang="en-US" b="1" dirty="0"/>
              <a:t> 2, </a:t>
            </a:r>
            <a:r>
              <a:rPr lang="en-US" b="1" dirty="0" err="1"/>
              <a:t>snimateljka</a:t>
            </a:r>
            <a:r>
              <a:rPr lang="en-US" b="1" dirty="0"/>
              <a:t> </a:t>
            </a:r>
            <a:r>
              <a:rPr lang="en-US" b="1" dirty="0" err="1"/>
              <a:t>i</a:t>
            </a:r>
            <a:r>
              <a:rPr lang="en-US" b="1" dirty="0"/>
              <a:t> </a:t>
            </a:r>
            <a:r>
              <a:rPr lang="en-US" b="1" dirty="0" err="1"/>
              <a:t>fotografkinja</a:t>
            </a:r>
            <a:r>
              <a:rPr lang="en-US" b="1" dirty="0"/>
              <a:t>, </a:t>
            </a:r>
            <a:r>
              <a:rPr lang="en-US" b="1" dirty="0" err="1"/>
              <a:t>frilenserka</a:t>
            </a:r>
            <a:r>
              <a:rPr lang="en-US" b="1" dirty="0"/>
              <a:t>, 35 </a:t>
            </a:r>
            <a:r>
              <a:rPr lang="en-US" b="1" dirty="0" err="1"/>
              <a:t>godina</a:t>
            </a:r>
            <a:r>
              <a:rPr lang="en-US" b="1" dirty="0"/>
              <a:t>)</a:t>
            </a:r>
            <a:endParaRPr lang="en-GB" b="1" dirty="0"/>
          </a:p>
          <a:p>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698055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RODNA PERSPEKTIVA </a:t>
            </a:r>
            <a:br>
              <a:rPr lang="sr-Latn-RS" dirty="0"/>
            </a:br>
            <a:r>
              <a:rPr lang="sr-Latn-RS" dirty="0"/>
              <a:t>U OBRAZOVANJU </a:t>
            </a:r>
            <a:endParaRPr lang="en-GB" dirty="0"/>
          </a:p>
        </p:txBody>
      </p:sp>
      <p:sp>
        <p:nvSpPr>
          <p:cNvPr id="3" name="Content Placeholder 2"/>
          <p:cNvSpPr>
            <a:spLocks noGrp="1"/>
          </p:cNvSpPr>
          <p:nvPr>
            <p:ph idx="1"/>
          </p:nvPr>
        </p:nvSpPr>
        <p:spPr>
          <a:xfrm>
            <a:off x="1456994" y="2150850"/>
            <a:ext cx="9248481" cy="4240523"/>
          </a:xfrm>
        </p:spPr>
        <p:txBody>
          <a:bodyPr>
            <a:normAutofit/>
          </a:bodyPr>
          <a:lstStyle/>
          <a:p>
            <a:pPr algn="just">
              <a:lnSpc>
                <a:spcPct val="107000"/>
              </a:lnSpc>
              <a:spcAft>
                <a:spcPts val="800"/>
              </a:spcAft>
            </a:pPr>
            <a:r>
              <a:rPr lang="en-GB" sz="3000" i="1" dirty="0">
                <a:latin typeface="+mj-lt"/>
                <a:ea typeface="Calibri" panose="020F0502020204030204" pitchFamily="34" charset="0"/>
                <a:cs typeface="Times New Roman" panose="02020603050405020304" pitchFamily="18" charset="0"/>
              </a:rPr>
              <a:t>Pa </a:t>
            </a:r>
            <a:r>
              <a:rPr lang="en-GB" sz="3000" i="1" dirty="0" err="1">
                <a:latin typeface="+mj-lt"/>
                <a:ea typeface="Calibri" panose="020F0502020204030204" pitchFamily="34" charset="0"/>
                <a:cs typeface="Times New Roman" panose="02020603050405020304" pitchFamily="18" charset="0"/>
              </a:rPr>
              <a:t>svesno</a:t>
            </a:r>
            <a:r>
              <a:rPr lang="en-GB" sz="3000" i="1" dirty="0">
                <a:latin typeface="+mj-lt"/>
                <a:ea typeface="Calibri" panose="020F0502020204030204" pitchFamily="34" charset="0"/>
                <a:cs typeface="Times New Roman" panose="02020603050405020304" pitchFamily="18" charset="0"/>
              </a:rPr>
              <a:t> se o tome, </a:t>
            </a:r>
            <a:r>
              <a:rPr lang="en-GB" sz="3000" i="1" dirty="0" err="1">
                <a:latin typeface="+mj-lt"/>
                <a:ea typeface="Calibri" panose="020F0502020204030204" pitchFamily="34" charset="0"/>
                <a:cs typeface="Times New Roman" panose="02020603050405020304" pitchFamily="18" charset="0"/>
              </a:rPr>
              <a:t>zapravo</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nije</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pričalo</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nikad</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Ja</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sam</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samo</a:t>
            </a:r>
            <a:r>
              <a:rPr lang="en-GB" sz="3000" i="1" dirty="0">
                <a:latin typeface="+mj-lt"/>
                <a:ea typeface="Calibri" panose="020F0502020204030204" pitchFamily="34" charset="0"/>
                <a:cs typeface="Times New Roman" panose="02020603050405020304" pitchFamily="18" charset="0"/>
              </a:rPr>
              <a:t>, u </a:t>
            </a:r>
            <a:r>
              <a:rPr lang="en-GB" sz="3000" i="1" dirty="0" err="1">
                <a:latin typeface="+mj-lt"/>
                <a:ea typeface="Calibri" panose="020F0502020204030204" pitchFamily="34" charset="0"/>
                <a:cs typeface="Times New Roman" panose="02020603050405020304" pitchFamily="18" charset="0"/>
              </a:rPr>
              <a:t>čitavom</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iskustvu</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sam</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boravka</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na</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fakultetu</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tu</a:t>
            </a:r>
            <a:r>
              <a:rPr lang="en-GB" sz="3000" i="1" dirty="0">
                <a:latin typeface="+mj-lt"/>
                <a:ea typeface="Calibri" panose="020F0502020204030204" pitchFamily="34" charset="0"/>
                <a:cs typeface="Times New Roman" panose="02020603050405020304" pitchFamily="18" charset="0"/>
              </a:rPr>
              <a:t> sad </a:t>
            </a:r>
            <a:r>
              <a:rPr lang="en-GB" sz="3000" i="1" dirty="0" err="1">
                <a:latin typeface="+mj-lt"/>
                <a:ea typeface="Calibri" panose="020F0502020204030204" pitchFamily="34" charset="0"/>
                <a:cs typeface="Times New Roman" panose="02020603050405020304" pitchFamily="18" charset="0"/>
              </a:rPr>
              <a:t>ubrajam</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i</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sve</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ove</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godine</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nakon</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ovaj</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završenog</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fakulteta</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mislim</a:t>
            </a:r>
            <a:r>
              <a:rPr lang="en-GB" sz="3000" i="1" dirty="0">
                <a:latin typeface="+mj-lt"/>
                <a:ea typeface="Calibri" panose="020F0502020204030204" pitchFamily="34" charset="0"/>
                <a:cs typeface="Times New Roman" panose="02020603050405020304" pitchFamily="18" charset="0"/>
              </a:rPr>
              <a:t> da </a:t>
            </a:r>
            <a:r>
              <a:rPr lang="en-GB" sz="3000" i="1" dirty="0" err="1">
                <a:latin typeface="+mj-lt"/>
                <a:ea typeface="Calibri" panose="020F0502020204030204" pitchFamily="34" charset="0"/>
                <a:cs typeface="Times New Roman" panose="02020603050405020304" pitchFamily="18" charset="0"/>
              </a:rPr>
              <a:t>jednom</a:t>
            </a:r>
            <a:r>
              <a:rPr lang="en-GB" sz="3000" i="1" dirty="0">
                <a:latin typeface="+mj-lt"/>
                <a:ea typeface="Calibri" panose="020F0502020204030204" pitchFamily="34" charset="0"/>
                <a:cs typeface="Times New Roman" panose="02020603050405020304" pitchFamily="18" charset="0"/>
              </a:rPr>
              <a:t> u </a:t>
            </a:r>
            <a:r>
              <a:rPr lang="en-GB" sz="3000" i="1" dirty="0" err="1">
                <a:latin typeface="+mj-lt"/>
                <a:ea typeface="Calibri" panose="020F0502020204030204" pitchFamily="34" charset="0"/>
                <a:cs typeface="Times New Roman" panose="02020603050405020304" pitchFamily="18" charset="0"/>
              </a:rPr>
              <a:t>životu</a:t>
            </a:r>
            <a:r>
              <a:rPr lang="en-GB" sz="3000" i="1" dirty="0">
                <a:latin typeface="+mj-lt"/>
                <a:ea typeface="Calibri" panose="020F0502020204030204" pitchFamily="34" charset="0"/>
                <a:cs typeface="Times New Roman" panose="02020603050405020304" pitchFamily="18" charset="0"/>
              </a:rPr>
              <a:t>, da </a:t>
            </a:r>
            <a:r>
              <a:rPr lang="en-GB" sz="3000" i="1" dirty="0" err="1">
                <a:latin typeface="+mj-lt"/>
                <a:ea typeface="Calibri" panose="020F0502020204030204" pitchFamily="34" charset="0"/>
                <a:cs typeface="Times New Roman" panose="02020603050405020304" pitchFamily="18" charset="0"/>
              </a:rPr>
              <a:t>sam</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ja</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čula</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predavanje</a:t>
            </a:r>
            <a:r>
              <a:rPr lang="en-GB" sz="3000" i="1" dirty="0">
                <a:latin typeface="+mj-lt"/>
                <a:ea typeface="Calibri" panose="020F0502020204030204" pitchFamily="34" charset="0"/>
                <a:cs typeface="Times New Roman" panose="02020603050405020304" pitchFamily="18" charset="0"/>
              </a:rPr>
              <a:t> o </a:t>
            </a:r>
            <a:r>
              <a:rPr lang="en-GB" sz="3000" i="1" dirty="0" err="1">
                <a:latin typeface="+mj-lt"/>
                <a:ea typeface="Calibri" panose="020F0502020204030204" pitchFamily="34" charset="0"/>
                <a:cs typeface="Times New Roman" panose="02020603050405020304" pitchFamily="18" charset="0"/>
              </a:rPr>
              <a:t>nečemu</a:t>
            </a:r>
            <a:r>
              <a:rPr lang="en-GB" sz="3000" i="1" dirty="0">
                <a:latin typeface="+mj-lt"/>
                <a:ea typeface="Calibri" panose="020F0502020204030204" pitchFamily="34" charset="0"/>
                <a:cs typeface="Times New Roman" panose="02020603050405020304" pitchFamily="18" charset="0"/>
              </a:rPr>
              <a:t> </a:t>
            </a:r>
            <a:r>
              <a:rPr lang="en-GB" sz="3000" i="1" dirty="0" err="1">
                <a:latin typeface="+mj-lt"/>
                <a:ea typeface="Calibri" panose="020F0502020204030204" pitchFamily="34" charset="0"/>
                <a:cs typeface="Times New Roman" panose="02020603050405020304" pitchFamily="18" charset="0"/>
              </a:rPr>
              <a:t>što</a:t>
            </a:r>
            <a:r>
              <a:rPr lang="en-GB" sz="3000" i="1" dirty="0">
                <a:latin typeface="+mj-lt"/>
                <a:ea typeface="Calibri" panose="020F0502020204030204" pitchFamily="34" charset="0"/>
                <a:cs typeface="Times New Roman" panose="02020603050405020304" pitchFamily="18" charset="0"/>
              </a:rPr>
              <a:t> bi </a:t>
            </a:r>
            <a:r>
              <a:rPr lang="en-GB" sz="3000" i="1" dirty="0" err="1">
                <a:latin typeface="+mj-lt"/>
                <a:ea typeface="Calibri" panose="020F0502020204030204" pitchFamily="34" charset="0"/>
                <a:cs typeface="Times New Roman" panose="02020603050405020304" pitchFamily="18" charset="0"/>
              </a:rPr>
              <a:t>bilo</a:t>
            </a:r>
            <a:r>
              <a:rPr lang="en-GB" sz="3000" i="1" dirty="0">
                <a:latin typeface="+mj-lt"/>
                <a:ea typeface="Calibri" panose="020F0502020204030204" pitchFamily="34" charset="0"/>
                <a:cs typeface="Times New Roman" panose="02020603050405020304" pitchFamily="18" charset="0"/>
              </a:rPr>
              <a:t> gender </a:t>
            </a:r>
            <a:r>
              <a:rPr lang="en-GB" sz="3000" i="1" dirty="0" err="1">
                <a:latin typeface="+mj-lt"/>
                <a:ea typeface="Calibri" panose="020F0502020204030204" pitchFamily="34" charset="0"/>
                <a:cs typeface="Times New Roman" panose="02020603050405020304" pitchFamily="18" charset="0"/>
              </a:rPr>
              <a:t>perspektiva</a:t>
            </a:r>
            <a:r>
              <a:rPr lang="en-GB" sz="3000" i="1" dirty="0">
                <a:latin typeface="+mj-lt"/>
                <a:ea typeface="Calibri" panose="020F0502020204030204" pitchFamily="34" charset="0"/>
                <a:cs typeface="Times New Roman" panose="02020603050405020304" pitchFamily="18" charset="0"/>
              </a:rPr>
              <a:t> u </a:t>
            </a:r>
            <a:r>
              <a:rPr lang="en-GB" sz="3000" i="1" dirty="0" err="1">
                <a:latin typeface="+mj-lt"/>
                <a:ea typeface="Calibri" panose="020F0502020204030204" pitchFamily="34" charset="0"/>
                <a:cs typeface="Times New Roman" panose="02020603050405020304" pitchFamily="18" charset="0"/>
              </a:rPr>
              <a:t>arhitekturi</a:t>
            </a:r>
            <a:r>
              <a:rPr lang="sr-Latn-RS" sz="3000" i="1" dirty="0">
                <a:latin typeface="+mj-lt"/>
                <a:ea typeface="Calibri" panose="020F0502020204030204" pitchFamily="34" charset="0"/>
                <a:cs typeface="Times New Roman" panose="02020603050405020304" pitchFamily="18" charset="0"/>
              </a:rPr>
              <a:t>… </a:t>
            </a:r>
            <a:r>
              <a:rPr lang="sr-Latn-RS" sz="3000" b="1" i="1" dirty="0">
                <a:latin typeface="Calibri" panose="020F0502020204030204" pitchFamily="34" charset="0"/>
                <a:ea typeface="Calibri" panose="020F0502020204030204" pitchFamily="34" charset="0"/>
                <a:cs typeface="Times New Roman" panose="02020603050405020304" pitchFamily="18" charset="0"/>
              </a:rPr>
              <a:t>(</a:t>
            </a:r>
            <a:r>
              <a:rPr lang="sr-Latn-RS" sz="3000" b="1" i="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000" b="1" i="1" dirty="0">
                <a:latin typeface="Calibri" panose="020F0502020204030204" pitchFamily="34" charset="0"/>
                <a:ea typeface="Calibri" panose="020F0502020204030204" pitchFamily="34" charset="0"/>
                <a:cs typeface="Times New Roman" panose="02020603050405020304" pitchFamily="18" charset="0"/>
              </a:rPr>
              <a:t> broj 5, </a:t>
            </a:r>
            <a:r>
              <a:rPr lang="sr-Latn-RS" sz="3000" b="1" i="1" dirty="0" err="1">
                <a:latin typeface="Calibri" panose="020F0502020204030204" pitchFamily="34" charset="0"/>
                <a:ea typeface="Calibri" panose="020F0502020204030204" pitchFamily="34" charset="0"/>
                <a:cs typeface="Times New Roman" panose="02020603050405020304" pitchFamily="18" charset="0"/>
              </a:rPr>
              <a:t>arhitektica</a:t>
            </a:r>
            <a:r>
              <a:rPr lang="sr-Latn-RS" sz="3000" b="1" i="1" dirty="0">
                <a:latin typeface="Calibri" panose="020F0502020204030204" pitchFamily="34" charset="0"/>
                <a:ea typeface="Calibri" panose="020F0502020204030204" pitchFamily="34" charset="0"/>
                <a:cs typeface="Times New Roman" panose="02020603050405020304" pitchFamily="18" charset="0"/>
              </a:rPr>
              <a:t>, univerzitetska nastavnica i NVO, 30 – 40 godina</a:t>
            </a:r>
            <a:r>
              <a:rPr lang="sr-Latn-RS" b="1" dirty="0">
                <a:latin typeface="Calibri" panose="020F0502020204030204" pitchFamily="34" charset="0"/>
                <a:ea typeface="Calibri" panose="020F0502020204030204" pitchFamily="34" charset="0"/>
                <a:cs typeface="Times New Roman" panose="02020603050405020304" pitchFamily="18" charset="0"/>
              </a:rPr>
              <a:t>)</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980553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RODNA PERSPEKTIVA </a:t>
            </a:r>
            <a:br>
              <a:rPr lang="sr-Latn-RS" dirty="0"/>
            </a:br>
            <a:r>
              <a:rPr lang="sr-Latn-RS" dirty="0"/>
              <a:t>U OBRAZOVANJU </a:t>
            </a:r>
            <a:endParaRPr lang="en-GB" dirty="0"/>
          </a:p>
        </p:txBody>
      </p:sp>
      <p:sp>
        <p:nvSpPr>
          <p:cNvPr id="3" name="Content Placeholder 2"/>
          <p:cNvSpPr>
            <a:spLocks noGrp="1"/>
          </p:cNvSpPr>
          <p:nvPr>
            <p:ph idx="1"/>
          </p:nvPr>
        </p:nvSpPr>
        <p:spPr>
          <a:xfrm>
            <a:off x="1428713" y="2141423"/>
            <a:ext cx="9248481" cy="4240523"/>
          </a:xfrm>
        </p:spPr>
        <p:txBody>
          <a:bodyPr>
            <a:normAutofit lnSpcReduction="10000"/>
          </a:bodyPr>
          <a:lstStyle/>
          <a:p>
            <a:pPr algn="just">
              <a:lnSpc>
                <a:spcPct val="107000"/>
              </a:lnSpc>
              <a:spcAft>
                <a:spcPts val="800"/>
              </a:spcAft>
            </a:pPr>
            <a:r>
              <a:rPr lang="sr-Latn-RS" i="1" dirty="0">
                <a:latin typeface="+mj-lt"/>
                <a:ea typeface="Calibri" panose="020F0502020204030204" pitchFamily="34" charset="0"/>
                <a:cs typeface="Times New Roman" panose="02020603050405020304" pitchFamily="18" charset="0"/>
              </a:rPr>
              <a:t>Sad to glupo zvuči, ali prosto i dalje je nastavno osoblje, i što je čudno baš, na umetničkim fakultetima, i dalje je za njih feminizam nekakav bauk i rodna ravnopravnost nije apsolutno shvaćena kao nešto za šta je potrebna i dalje nekakva borba. A svakodnevno se srećemo sa različitim oblicima diskriminacije, što prema studentima, što prema osoblju. Tako da, bilo je različitih situacija i na akademiji i mislim da na tome treba raditi svakodnevno i reagovati</a:t>
            </a:r>
            <a:r>
              <a:rPr lang="sr-Latn-RS" b="1" i="1" dirty="0">
                <a:latin typeface="+mj-lt"/>
                <a:ea typeface="Calibri" panose="020F0502020204030204" pitchFamily="34" charset="0"/>
                <a:cs typeface="Times New Roman" panose="02020603050405020304" pitchFamily="18" charset="0"/>
              </a:rPr>
              <a:t>. </a:t>
            </a:r>
            <a:r>
              <a:rPr lang="sr-Latn-RS" b="1" i="1" dirty="0">
                <a:ea typeface="Calibri" panose="020F0502020204030204" pitchFamily="34" charset="0"/>
                <a:cs typeface="Times New Roman" panose="02020603050405020304" pitchFamily="18" charset="0"/>
              </a:rPr>
              <a:t>(</a:t>
            </a:r>
            <a:r>
              <a:rPr lang="sr-Latn-RS" b="1" i="1" dirty="0" err="1">
                <a:ea typeface="Calibri" panose="020F0502020204030204" pitchFamily="34" charset="0"/>
                <a:cs typeface="Times New Roman" panose="02020603050405020304" pitchFamily="18" charset="0"/>
              </a:rPr>
              <a:t>Ispitanica</a:t>
            </a:r>
            <a:r>
              <a:rPr lang="sr-Latn-RS" b="1" i="1" dirty="0">
                <a:ea typeface="Calibri" panose="020F0502020204030204" pitchFamily="34" charset="0"/>
                <a:cs typeface="Times New Roman" panose="02020603050405020304" pitchFamily="18" charset="0"/>
              </a:rPr>
              <a:t> broj 4, multimedijalna umetnica, </a:t>
            </a:r>
            <a:r>
              <a:rPr lang="sr-Latn-RS" b="1" i="1" dirty="0" err="1">
                <a:ea typeface="Calibri" panose="020F0502020204030204" pitchFamily="34" charset="0"/>
                <a:cs typeface="Times New Roman" panose="02020603050405020304" pitchFamily="18" charset="0"/>
              </a:rPr>
              <a:t>freelenserka</a:t>
            </a:r>
            <a:r>
              <a:rPr lang="sr-Latn-RS" b="1" i="1" dirty="0">
                <a:ea typeface="Calibri" panose="020F0502020204030204" pitchFamily="34" charset="0"/>
                <a:cs typeface="Times New Roman" panose="02020603050405020304" pitchFamily="18" charset="0"/>
              </a:rPr>
              <a:t>)</a:t>
            </a:r>
            <a:endParaRPr lang="en-GB" i="1" dirty="0">
              <a:ea typeface="Calibri" panose="020F0502020204030204" pitchFamily="34" charset="0"/>
              <a:cs typeface="Times New Roman" panose="02020603050405020304" pitchFamily="18" charset="0"/>
            </a:endParaRPr>
          </a:p>
          <a:p>
            <a:endParaRPr lang="en-GB"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21955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51" y="452590"/>
            <a:ext cx="10515600" cy="1325563"/>
          </a:xfrm>
        </p:spPr>
        <p:txBody>
          <a:bodyPr/>
          <a:lstStyle/>
          <a:p>
            <a:pPr algn="ctr"/>
            <a:r>
              <a:rPr lang="sr-Latn-RS" dirty="0"/>
              <a:t> </a:t>
            </a:r>
            <a:r>
              <a:rPr lang="sr-Latn-RS" sz="4000" dirty="0"/>
              <a:t>SEKSUALNO UZNEMIRAVANJE </a:t>
            </a:r>
            <a:br>
              <a:rPr lang="sr-Latn-RS" sz="4000" dirty="0"/>
            </a:br>
            <a:r>
              <a:rPr lang="sr-Latn-RS" sz="4000" dirty="0"/>
              <a:t>TOKOM OBRAZOVANJA </a:t>
            </a:r>
            <a:endParaRPr lang="en-GB" sz="4000" dirty="0"/>
          </a:p>
        </p:txBody>
      </p:sp>
      <p:sp>
        <p:nvSpPr>
          <p:cNvPr id="3" name="Content Placeholder 2"/>
          <p:cNvSpPr>
            <a:spLocks noGrp="1"/>
          </p:cNvSpPr>
          <p:nvPr>
            <p:ph idx="1"/>
          </p:nvPr>
        </p:nvSpPr>
        <p:spPr>
          <a:xfrm>
            <a:off x="846151" y="2078715"/>
            <a:ext cx="10909190" cy="4425779"/>
          </a:xfrm>
        </p:spPr>
        <p:txBody>
          <a:bodyPr>
            <a:normAutofit lnSpcReduction="10000"/>
          </a:bodyPr>
          <a:lstStyle/>
          <a:p>
            <a:pPr algn="just">
              <a:lnSpc>
                <a:spcPct val="107000"/>
              </a:lnSpc>
              <a:spcAft>
                <a:spcPts val="800"/>
              </a:spcAft>
            </a:pPr>
            <a:r>
              <a:rPr lang="sr-Latn-RS" i="1" dirty="0">
                <a:latin typeface="+mj-lt"/>
                <a:ea typeface="Calibri" panose="020F0502020204030204" pitchFamily="34" charset="0"/>
                <a:cs typeface="Times New Roman" panose="02020603050405020304" pitchFamily="18" charset="0"/>
              </a:rPr>
              <a:t>Jedan od najvažnijih segmenata, koji je možda moje studiranje obeležio, to je profesor s kojim sam radili, koji se ponašao prema nama devojkama onako kako profesor ne bi trebalo da se ponaša. I sada nekako iz ove perspektive tek shvatam da je to ipak neka vrsta seksualnog uznemiravanja. Ali tada se to, mislim kao prihvataš da je to normalno, da to tako, mislim negde treba. I čak kada smo se, ovaj, nešto žalili jednoj od profesorki, ona nam je rekla pa dobro kao, on je muško, ti si žensko, kao vi niste maloletne, vi ste mlade žene, njegovo je kao da vas napada, a vaše je da se branite</a:t>
            </a:r>
            <a:r>
              <a:rPr lang="sr-Latn-RS" dirty="0">
                <a:latin typeface="Calibri" panose="020F0502020204030204" pitchFamily="34" charset="0"/>
                <a:ea typeface="Calibri" panose="020F0502020204030204" pitchFamily="34" charset="0"/>
                <a:cs typeface="Times New Roman" panose="02020603050405020304" pitchFamily="18" charset="0"/>
              </a:rPr>
              <a:t>. </a:t>
            </a:r>
            <a:r>
              <a:rPr lang="sr-Latn-RS" b="1" dirty="0">
                <a:latin typeface="Calibri" panose="020F0502020204030204" pitchFamily="34" charset="0"/>
                <a:ea typeface="Calibri" panose="020F0502020204030204" pitchFamily="34" charset="0"/>
                <a:cs typeface="Times New Roman" panose="02020603050405020304" pitchFamily="18" charset="0"/>
              </a:rPr>
              <a:t>(</a:t>
            </a:r>
            <a:r>
              <a:rPr lang="sr-Latn-RS"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b="1" dirty="0">
                <a:latin typeface="Calibri" panose="020F0502020204030204" pitchFamily="34" charset="0"/>
                <a:ea typeface="Calibri" panose="020F0502020204030204" pitchFamily="34" charset="0"/>
                <a:cs typeface="Times New Roman" panose="02020603050405020304" pitchFamily="18" charset="0"/>
              </a:rPr>
              <a:t> broj 13, oko 30 godina, saradnica na fakultetu, </a:t>
            </a:r>
            <a:r>
              <a:rPr lang="sr-Latn-RS" b="1" dirty="0" err="1">
                <a:latin typeface="Calibri" panose="020F0502020204030204" pitchFamily="34" charset="0"/>
                <a:ea typeface="Calibri" panose="020F0502020204030204" pitchFamily="34" charset="0"/>
                <a:cs typeface="Times New Roman" panose="02020603050405020304" pitchFamily="18" charset="0"/>
              </a:rPr>
              <a:t>restauratorka</a:t>
            </a:r>
            <a:r>
              <a:rPr lang="sr-Latn-RS" b="1" dirty="0">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7799" y="378132"/>
            <a:ext cx="2306890" cy="1299548"/>
          </a:xfrm>
          <a:prstGeom prst="rect">
            <a:avLst/>
          </a:prstGeom>
        </p:spPr>
      </p:pic>
    </p:spTree>
    <p:extLst>
      <p:ext uri="{BB962C8B-B14F-4D97-AF65-F5344CB8AC3E}">
        <p14:creationId xmlns:p14="http://schemas.microsoft.com/office/powerpoint/2010/main" val="686001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cap="all" dirty="0"/>
              <a:t>Da li ste tokom školovanja </a:t>
            </a:r>
            <a:br>
              <a:rPr lang="sr-Latn-RS" sz="4000" cap="all" dirty="0"/>
            </a:br>
            <a:r>
              <a:rPr lang="sr-Latn-RS" sz="4000" cap="all" dirty="0"/>
              <a:t>bili izloženi? </a:t>
            </a:r>
            <a:endParaRPr lang="en-GB" sz="4000" cap="al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pic>
        <p:nvPicPr>
          <p:cNvPr id="9" name="Content Placeholder 8"/>
          <p:cNvPicPr>
            <a:picLocks noGrp="1" noChangeAspect="1"/>
          </p:cNvPicPr>
          <p:nvPr>
            <p:ph idx="1"/>
          </p:nvPr>
        </p:nvPicPr>
        <p:blipFill>
          <a:blip r:embed="rId4"/>
          <a:stretch>
            <a:fillRect/>
          </a:stretch>
        </p:blipFill>
        <p:spPr>
          <a:xfrm>
            <a:off x="2208331" y="1938464"/>
            <a:ext cx="8142300" cy="4717582"/>
          </a:xfrm>
          <a:prstGeom prst="rect">
            <a:avLst/>
          </a:prstGeom>
        </p:spPr>
      </p:pic>
    </p:spTree>
    <p:extLst>
      <p:ext uri="{BB962C8B-B14F-4D97-AF65-F5344CB8AC3E}">
        <p14:creationId xmlns:p14="http://schemas.microsoft.com/office/powerpoint/2010/main" val="2101071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RODNA RAVNOPRAVNOST </a:t>
            </a:r>
            <a:br>
              <a:rPr lang="sr-Latn-RS" dirty="0"/>
            </a:br>
            <a:r>
              <a:rPr lang="sr-Latn-RS" dirty="0"/>
              <a:t>ZA KULTURNU RAZNOLIKOST</a:t>
            </a:r>
            <a:endParaRPr lang="en-GB" dirty="0"/>
          </a:p>
        </p:txBody>
      </p:sp>
      <p:sp>
        <p:nvSpPr>
          <p:cNvPr id="3" name="Content Placeholder 2"/>
          <p:cNvSpPr>
            <a:spLocks noGrp="1"/>
          </p:cNvSpPr>
          <p:nvPr>
            <p:ph idx="1"/>
          </p:nvPr>
        </p:nvSpPr>
        <p:spPr>
          <a:xfrm>
            <a:off x="1428713" y="2141423"/>
            <a:ext cx="9248481" cy="4716577"/>
          </a:xfrm>
        </p:spPr>
        <p:txBody>
          <a:bodyPr>
            <a:normAutofit/>
          </a:bodyPr>
          <a:lstStyle/>
          <a:p>
            <a:r>
              <a:rPr lang="en-GB" sz="3200" dirty="0">
                <a:latin typeface="+mj-lt"/>
              </a:rPr>
              <a:t>Asocijacija </a:t>
            </a:r>
            <a:r>
              <a:rPr lang="en-GB" sz="3200" dirty="0" err="1">
                <a:latin typeface="+mj-lt"/>
              </a:rPr>
              <a:t>Nezavisna</a:t>
            </a:r>
            <a:r>
              <a:rPr lang="en-GB" sz="3200" dirty="0">
                <a:latin typeface="+mj-lt"/>
              </a:rPr>
              <a:t> </a:t>
            </a:r>
            <a:r>
              <a:rPr lang="en-GB" sz="3200" dirty="0" err="1">
                <a:latin typeface="+mj-lt"/>
              </a:rPr>
              <a:t>kulturna</a:t>
            </a:r>
            <a:r>
              <a:rPr lang="en-GB" sz="3200" dirty="0">
                <a:latin typeface="+mj-lt"/>
              </a:rPr>
              <a:t> </a:t>
            </a:r>
            <a:r>
              <a:rPr lang="en-GB" sz="3200" dirty="0" err="1">
                <a:latin typeface="+mj-lt"/>
              </a:rPr>
              <a:t>scena</a:t>
            </a:r>
            <a:r>
              <a:rPr lang="en-GB" sz="3200" dirty="0">
                <a:latin typeface="+mj-lt"/>
              </a:rPr>
              <a:t> </a:t>
            </a:r>
            <a:r>
              <a:rPr lang="en-GB" sz="3200" dirty="0" err="1">
                <a:latin typeface="+mj-lt"/>
              </a:rPr>
              <a:t>Srbije</a:t>
            </a:r>
            <a:r>
              <a:rPr lang="en-GB" sz="3200" dirty="0">
                <a:latin typeface="+mj-lt"/>
              </a:rPr>
              <a:t> (NKSS)</a:t>
            </a:r>
            <a:r>
              <a:rPr lang="sr-Latn-RS" sz="3200" dirty="0">
                <a:latin typeface="+mj-lt"/>
              </a:rPr>
              <a:t> sa partnerima iz ove mreže, </a:t>
            </a:r>
            <a:r>
              <a:rPr lang="en-GB" sz="3200" dirty="0">
                <a:latin typeface="+mj-lt"/>
              </a:rPr>
              <a:t>od </a:t>
            </a:r>
            <a:r>
              <a:rPr lang="en-GB" sz="3200" dirty="0" err="1">
                <a:latin typeface="+mj-lt"/>
              </a:rPr>
              <a:t>maja</a:t>
            </a:r>
            <a:r>
              <a:rPr lang="en-GB" sz="3200" dirty="0">
                <a:latin typeface="+mj-lt"/>
              </a:rPr>
              <a:t> 2021. do </a:t>
            </a:r>
            <a:r>
              <a:rPr lang="en-GB" sz="3200" dirty="0" err="1">
                <a:latin typeface="+mj-lt"/>
              </a:rPr>
              <a:t>juna</a:t>
            </a:r>
            <a:r>
              <a:rPr lang="en-GB" sz="3200" dirty="0">
                <a:latin typeface="+mj-lt"/>
              </a:rPr>
              <a:t> 2023. </a:t>
            </a:r>
            <a:r>
              <a:rPr lang="en-GB" sz="3200" dirty="0" err="1">
                <a:latin typeface="+mj-lt"/>
              </a:rPr>
              <a:t>godine</a:t>
            </a:r>
            <a:r>
              <a:rPr lang="sr-Latn-RS" sz="3200" dirty="0">
                <a:latin typeface="+mj-lt"/>
              </a:rPr>
              <a:t>,</a:t>
            </a:r>
            <a:r>
              <a:rPr lang="en-GB" sz="3200" dirty="0">
                <a:latin typeface="+mj-lt"/>
              </a:rPr>
              <a:t> </a:t>
            </a:r>
            <a:r>
              <a:rPr lang="en-GB" sz="3200" dirty="0" err="1">
                <a:latin typeface="+mj-lt"/>
              </a:rPr>
              <a:t>realizuje</a:t>
            </a:r>
            <a:r>
              <a:rPr lang="en-GB" sz="3200" dirty="0">
                <a:latin typeface="+mj-lt"/>
              </a:rPr>
              <a:t> </a:t>
            </a:r>
            <a:r>
              <a:rPr lang="en-GB" sz="3200" dirty="0" err="1">
                <a:latin typeface="+mj-lt"/>
              </a:rPr>
              <a:t>projekat</a:t>
            </a:r>
            <a:r>
              <a:rPr lang="en-GB" sz="3200" dirty="0">
                <a:latin typeface="+mj-lt"/>
              </a:rPr>
              <a:t> “</a:t>
            </a:r>
            <a:r>
              <a:rPr lang="en-GB" sz="3200" dirty="0" err="1">
                <a:latin typeface="+mj-lt"/>
              </a:rPr>
              <a:t>Rodna</a:t>
            </a:r>
            <a:r>
              <a:rPr lang="en-GB" sz="3200" dirty="0">
                <a:latin typeface="+mj-lt"/>
              </a:rPr>
              <a:t> </a:t>
            </a:r>
            <a:r>
              <a:rPr lang="en-GB" sz="3200" dirty="0" err="1">
                <a:latin typeface="+mj-lt"/>
              </a:rPr>
              <a:t>ravopravnost</a:t>
            </a:r>
            <a:r>
              <a:rPr lang="en-GB" sz="3200" dirty="0">
                <a:latin typeface="+mj-lt"/>
              </a:rPr>
              <a:t> </a:t>
            </a:r>
            <a:r>
              <a:rPr lang="sr-Latn-RS" sz="3200" dirty="0">
                <a:latin typeface="+mj-lt"/>
              </a:rPr>
              <a:t>za</a:t>
            </a:r>
            <a:r>
              <a:rPr lang="en-GB" sz="3200" dirty="0">
                <a:latin typeface="+mj-lt"/>
              </a:rPr>
              <a:t> </a:t>
            </a:r>
            <a:r>
              <a:rPr lang="en-GB" sz="3200" dirty="0" err="1">
                <a:latin typeface="+mj-lt"/>
              </a:rPr>
              <a:t>kulturnu</a:t>
            </a:r>
            <a:r>
              <a:rPr lang="en-GB" sz="3200" dirty="0">
                <a:latin typeface="+mj-lt"/>
              </a:rPr>
              <a:t> </a:t>
            </a:r>
            <a:r>
              <a:rPr lang="en-GB" sz="3200" dirty="0" err="1">
                <a:latin typeface="+mj-lt"/>
              </a:rPr>
              <a:t>raznolikost</a:t>
            </a:r>
            <a:r>
              <a:rPr lang="en-GB" sz="3200" dirty="0">
                <a:latin typeface="+mj-lt"/>
              </a:rPr>
              <a:t>” </a:t>
            </a:r>
            <a:r>
              <a:rPr lang="en-GB" sz="3200" dirty="0" err="1">
                <a:latin typeface="+mj-lt"/>
              </a:rPr>
              <a:t>uz</a:t>
            </a:r>
            <a:r>
              <a:rPr lang="en-GB" sz="3200" dirty="0">
                <a:latin typeface="+mj-lt"/>
              </a:rPr>
              <a:t> </a:t>
            </a:r>
            <a:r>
              <a:rPr lang="en-GB" sz="3200" dirty="0" err="1">
                <a:latin typeface="+mj-lt"/>
              </a:rPr>
              <a:t>finansijsku</a:t>
            </a:r>
            <a:r>
              <a:rPr lang="en-GB" sz="3200" dirty="0">
                <a:latin typeface="+mj-lt"/>
              </a:rPr>
              <a:t> </a:t>
            </a:r>
            <a:r>
              <a:rPr lang="en-GB" sz="3200" dirty="0" err="1">
                <a:latin typeface="+mj-lt"/>
              </a:rPr>
              <a:t>podršku</a:t>
            </a:r>
            <a:r>
              <a:rPr lang="en-GB" sz="3200" dirty="0">
                <a:latin typeface="+mj-lt"/>
              </a:rPr>
              <a:t> UNESCO </a:t>
            </a:r>
            <a:r>
              <a:rPr lang="en-GB" sz="3200" dirty="0" err="1">
                <a:latin typeface="+mj-lt"/>
              </a:rPr>
              <a:t>Međunarodnog</a:t>
            </a:r>
            <a:r>
              <a:rPr lang="en-GB" sz="3200" dirty="0">
                <a:latin typeface="+mj-lt"/>
              </a:rPr>
              <a:t> </a:t>
            </a:r>
            <a:r>
              <a:rPr lang="en-GB" sz="3200" dirty="0" err="1">
                <a:latin typeface="+mj-lt"/>
              </a:rPr>
              <a:t>fonda</a:t>
            </a:r>
            <a:r>
              <a:rPr lang="en-GB" sz="3200" dirty="0">
                <a:latin typeface="+mj-lt"/>
              </a:rPr>
              <a:t> za </a:t>
            </a:r>
            <a:r>
              <a:rPr lang="en-GB" sz="3200" dirty="0" err="1">
                <a:latin typeface="+mj-lt"/>
              </a:rPr>
              <a:t>kulturnu</a:t>
            </a:r>
            <a:r>
              <a:rPr lang="en-GB" sz="3200" dirty="0">
                <a:latin typeface="+mj-lt"/>
              </a:rPr>
              <a:t> </a:t>
            </a:r>
            <a:r>
              <a:rPr lang="en-GB" sz="3200" dirty="0" err="1">
                <a:latin typeface="+mj-lt"/>
              </a:rPr>
              <a:t>raznolikost</a:t>
            </a:r>
            <a:r>
              <a:rPr lang="en-GB" sz="3200" dirty="0">
                <a:latin typeface="+mj-lt"/>
              </a:rPr>
              <a:t>. </a:t>
            </a:r>
            <a:endParaRPr lang="sr-Latn-RS" sz="3200" dirty="0">
              <a:latin typeface="+mj-lt"/>
            </a:endParaRPr>
          </a:p>
          <a:p>
            <a:r>
              <a:rPr lang="en-GB" sz="3200" dirty="0">
                <a:latin typeface="+mj-lt"/>
              </a:rPr>
              <a:t>Na </a:t>
            </a:r>
            <a:r>
              <a:rPr lang="sr-Latn-RS" sz="3200" dirty="0">
                <a:latin typeface="+mj-lt"/>
              </a:rPr>
              <a:t>UNESCO </a:t>
            </a:r>
            <a:r>
              <a:rPr lang="en-GB" sz="3200" dirty="0" err="1">
                <a:latin typeface="+mj-lt"/>
              </a:rPr>
              <a:t>konkursu</a:t>
            </a:r>
            <a:r>
              <a:rPr lang="en-GB" sz="3200" dirty="0">
                <a:latin typeface="+mj-lt"/>
              </a:rPr>
              <a:t> </a:t>
            </a:r>
            <a:r>
              <a:rPr lang="sr-Latn-RS" sz="3200" dirty="0">
                <a:latin typeface="+mj-lt"/>
              </a:rPr>
              <a:t>Međunarodnog fonda za kulturnu raznolikost </a:t>
            </a:r>
            <a:r>
              <a:rPr lang="en-GB" sz="3200" dirty="0">
                <a:latin typeface="+mj-lt"/>
              </a:rPr>
              <a:t>2020. </a:t>
            </a:r>
            <a:r>
              <a:rPr lang="en-GB" sz="3200" dirty="0" err="1">
                <a:latin typeface="+mj-lt"/>
              </a:rPr>
              <a:t>godine</a:t>
            </a:r>
            <a:r>
              <a:rPr lang="en-GB" sz="3200" dirty="0">
                <a:latin typeface="+mj-lt"/>
              </a:rPr>
              <a:t> od 1027 </a:t>
            </a:r>
            <a:r>
              <a:rPr lang="en-GB" sz="3200" dirty="0" err="1">
                <a:latin typeface="+mj-lt"/>
              </a:rPr>
              <a:t>projekata</a:t>
            </a:r>
            <a:r>
              <a:rPr lang="en-GB" sz="3200" dirty="0">
                <a:latin typeface="+mj-lt"/>
              </a:rPr>
              <a:t> </a:t>
            </a:r>
            <a:r>
              <a:rPr lang="en-GB" sz="3200" dirty="0" err="1">
                <a:latin typeface="+mj-lt"/>
              </a:rPr>
              <a:t>iz</a:t>
            </a:r>
            <a:r>
              <a:rPr lang="en-GB" sz="3200" dirty="0">
                <a:latin typeface="+mj-lt"/>
              </a:rPr>
              <a:t> </a:t>
            </a:r>
            <a:r>
              <a:rPr lang="en-GB" sz="3200" dirty="0" err="1">
                <a:latin typeface="+mj-lt"/>
              </a:rPr>
              <a:t>sveta</a:t>
            </a:r>
            <a:r>
              <a:rPr lang="en-GB" sz="3200" dirty="0">
                <a:latin typeface="+mj-lt"/>
              </a:rPr>
              <a:t>, </a:t>
            </a:r>
            <a:r>
              <a:rPr lang="en-GB" sz="3200" dirty="0" err="1">
                <a:latin typeface="+mj-lt"/>
              </a:rPr>
              <a:t>ovaj</a:t>
            </a:r>
            <a:r>
              <a:rPr lang="en-GB" sz="3200" dirty="0">
                <a:latin typeface="+mj-lt"/>
              </a:rPr>
              <a:t> </a:t>
            </a:r>
            <a:r>
              <a:rPr lang="en-GB" sz="3200" dirty="0" err="1">
                <a:latin typeface="+mj-lt"/>
              </a:rPr>
              <a:t>projekat</a:t>
            </a:r>
            <a:r>
              <a:rPr lang="en-GB" sz="3200" dirty="0">
                <a:latin typeface="+mj-lt"/>
              </a:rPr>
              <a:t> je </a:t>
            </a:r>
            <a:r>
              <a:rPr lang="en-GB" sz="3200" dirty="0" err="1">
                <a:latin typeface="+mj-lt"/>
              </a:rPr>
              <a:t>izabran</a:t>
            </a:r>
            <a:r>
              <a:rPr lang="en-GB" sz="3200" dirty="0">
                <a:latin typeface="+mj-lt"/>
              </a:rPr>
              <a:t> </a:t>
            </a:r>
            <a:r>
              <a:rPr lang="en-GB" sz="3200" dirty="0" err="1">
                <a:latin typeface="+mj-lt"/>
              </a:rPr>
              <a:t>kao</a:t>
            </a:r>
            <a:r>
              <a:rPr lang="en-GB" sz="3200" dirty="0">
                <a:latin typeface="+mj-lt"/>
              </a:rPr>
              <a:t> </a:t>
            </a:r>
            <a:r>
              <a:rPr lang="en-GB" sz="3200" dirty="0" err="1">
                <a:latin typeface="+mj-lt"/>
              </a:rPr>
              <a:t>jedan</a:t>
            </a:r>
            <a:r>
              <a:rPr lang="en-GB" sz="3200" dirty="0">
                <a:latin typeface="+mj-lt"/>
              </a:rPr>
              <a:t> od </a:t>
            </a:r>
            <a:r>
              <a:rPr lang="en-GB" sz="3200" dirty="0" err="1">
                <a:latin typeface="+mj-lt"/>
              </a:rPr>
              <a:t>šest</a:t>
            </a:r>
            <a:r>
              <a:rPr lang="en-GB" sz="3200" dirty="0">
                <a:latin typeface="+mj-lt"/>
              </a:rPr>
              <a:t> </a:t>
            </a:r>
            <a:r>
              <a:rPr lang="en-GB" sz="3200" dirty="0" err="1">
                <a:latin typeface="+mj-lt"/>
              </a:rPr>
              <a:t>najboljih</a:t>
            </a:r>
            <a:r>
              <a:rPr lang="en-GB" sz="3200" dirty="0">
                <a:latin typeface="+mj-lt"/>
              </a:rPr>
              <a:t> </a:t>
            </a:r>
            <a:r>
              <a:rPr lang="en-GB" sz="3200" dirty="0" err="1">
                <a:latin typeface="+mj-lt"/>
              </a:rPr>
              <a:t>i</a:t>
            </a:r>
            <a:r>
              <a:rPr lang="en-GB" sz="3200" dirty="0">
                <a:latin typeface="+mj-lt"/>
              </a:rPr>
              <a:t> </a:t>
            </a:r>
            <a:r>
              <a:rPr lang="en-GB" sz="3200" dirty="0" err="1">
                <a:latin typeface="+mj-lt"/>
              </a:rPr>
              <a:t>kao</a:t>
            </a:r>
            <a:r>
              <a:rPr lang="en-GB" sz="3200" dirty="0">
                <a:latin typeface="+mj-lt"/>
              </a:rPr>
              <a:t> </a:t>
            </a:r>
            <a:r>
              <a:rPr lang="en-GB" sz="3200" dirty="0" err="1">
                <a:latin typeface="+mj-lt"/>
              </a:rPr>
              <a:t>jedini</a:t>
            </a:r>
            <a:r>
              <a:rPr lang="en-GB" sz="3200" dirty="0">
                <a:latin typeface="+mj-lt"/>
              </a:rPr>
              <a:t> </a:t>
            </a:r>
            <a:r>
              <a:rPr lang="en-GB" sz="3200" dirty="0" err="1">
                <a:latin typeface="+mj-lt"/>
              </a:rPr>
              <a:t>iz</a:t>
            </a:r>
            <a:r>
              <a:rPr lang="en-GB" sz="3200" dirty="0">
                <a:latin typeface="+mj-lt"/>
              </a:rPr>
              <a:t> </a:t>
            </a:r>
            <a:r>
              <a:rPr lang="en-GB" sz="3200" dirty="0" err="1">
                <a:latin typeface="+mj-lt"/>
              </a:rPr>
              <a:t>Srbije</a:t>
            </a:r>
            <a:r>
              <a:rPr lang="en-GB" dirty="0">
                <a:latin typeface="+mj-l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3015137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3233" y="206268"/>
            <a:ext cx="3034835" cy="1236033"/>
          </a:xfrm>
          <a:prstGeom prst="rect">
            <a:avLst/>
          </a:prstGeom>
        </p:spPr>
      </p:pic>
      <p:sp>
        <p:nvSpPr>
          <p:cNvPr id="6" name="Rectangle 3"/>
          <p:cNvSpPr>
            <a:spLocks noGrp="1" noChangeArrowheads="1"/>
          </p:cNvSpPr>
          <p:nvPr>
            <p:ph type="subTitle" idx="1"/>
          </p:nvPr>
        </p:nvSpPr>
        <p:spPr>
          <a:xfrm>
            <a:off x="2455282" y="1761718"/>
            <a:ext cx="6948943" cy="764666"/>
          </a:xfrm>
        </p:spPr>
        <p:txBody>
          <a:bodyPr>
            <a:noAutofit/>
          </a:bodyPr>
          <a:lstStyle/>
          <a:p>
            <a:r>
              <a:rPr lang="pl-PL" sz="3600" dirty="0"/>
              <a:t>PROFESIONALNA ISKUSTVA</a:t>
            </a:r>
          </a:p>
          <a:p>
            <a:r>
              <a:rPr lang="en-GB" sz="2800" dirty="0"/>
              <a:t> </a:t>
            </a:r>
            <a:endParaRPr lang="en-US" altLang="en-US" sz="2800" dirty="0">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020" y="2665722"/>
            <a:ext cx="6097465" cy="34349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324" y="206268"/>
            <a:ext cx="2559239" cy="14161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86" y="403485"/>
            <a:ext cx="1502853" cy="841598"/>
          </a:xfrm>
          <a:prstGeom prst="rect">
            <a:avLst/>
          </a:prstGeom>
        </p:spPr>
      </p:pic>
    </p:spTree>
    <p:extLst>
      <p:ext uri="{BB962C8B-B14F-4D97-AF65-F5344CB8AC3E}">
        <p14:creationId xmlns:p14="http://schemas.microsoft.com/office/powerpoint/2010/main" val="284296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893"/>
            <a:ext cx="10515600" cy="777875"/>
          </a:xfrm>
        </p:spPr>
        <p:txBody>
          <a:bodyPr>
            <a:normAutofit fontScale="90000"/>
          </a:bodyPr>
          <a:lstStyle/>
          <a:p>
            <a:pPr algn="ctr"/>
            <a:r>
              <a:rPr lang="pl-PL" sz="4000" dirty="0"/>
              <a:t>PROFESIONALNA ISKUSTVA </a:t>
            </a:r>
            <a:br>
              <a:rPr lang="pl-PL" sz="4000" dirty="0"/>
            </a:br>
            <a:r>
              <a:rPr lang="pl-PL" sz="4000" dirty="0"/>
              <a:t>RADNICA U KULTURI</a:t>
            </a:r>
            <a:br>
              <a:rPr lang="en-GB" dirty="0"/>
            </a:br>
            <a:endParaRPr lang="en-GB" dirty="0"/>
          </a:p>
        </p:txBody>
      </p:sp>
      <p:sp>
        <p:nvSpPr>
          <p:cNvPr id="3" name="Content Placeholder 2"/>
          <p:cNvSpPr>
            <a:spLocks noGrp="1"/>
          </p:cNvSpPr>
          <p:nvPr>
            <p:ph idx="1"/>
          </p:nvPr>
        </p:nvSpPr>
        <p:spPr>
          <a:xfrm>
            <a:off x="838200" y="1890445"/>
            <a:ext cx="10515600" cy="4643918"/>
          </a:xfrm>
        </p:spPr>
        <p:txBody>
          <a:bodyPr>
            <a:normAutofit/>
          </a:bodyPr>
          <a:lstStyle/>
          <a:p>
            <a:r>
              <a:rPr lang="en-GB" sz="3200" i="1" dirty="0" err="1">
                <a:latin typeface="+mj-lt"/>
              </a:rPr>
              <a:t>Moj</a:t>
            </a:r>
            <a:r>
              <a:rPr lang="en-GB" sz="3200" i="1" dirty="0">
                <a:latin typeface="+mj-lt"/>
              </a:rPr>
              <a:t> </a:t>
            </a:r>
            <a:r>
              <a:rPr lang="en-GB" sz="3200" i="1" dirty="0" err="1">
                <a:latin typeface="+mj-lt"/>
              </a:rPr>
              <a:t>radni</a:t>
            </a:r>
            <a:r>
              <a:rPr lang="en-GB" sz="3200" i="1" dirty="0">
                <a:latin typeface="+mj-lt"/>
              </a:rPr>
              <a:t> </a:t>
            </a:r>
            <a:r>
              <a:rPr lang="en-GB" sz="3200" i="1" dirty="0" err="1">
                <a:latin typeface="+mj-lt"/>
              </a:rPr>
              <a:t>dan</a:t>
            </a:r>
            <a:r>
              <a:rPr lang="en-GB" sz="3200" i="1" dirty="0">
                <a:latin typeface="+mj-lt"/>
              </a:rPr>
              <a:t> </a:t>
            </a:r>
            <a:r>
              <a:rPr lang="en-GB" sz="3200" i="1" dirty="0" err="1">
                <a:latin typeface="+mj-lt"/>
              </a:rPr>
              <a:t>traje</a:t>
            </a:r>
            <a:r>
              <a:rPr lang="en-GB" sz="3200" i="1" dirty="0">
                <a:latin typeface="+mj-lt"/>
              </a:rPr>
              <a:t> non-stop u </a:t>
            </a:r>
            <a:r>
              <a:rPr lang="en-GB" sz="3200" i="1" dirty="0" err="1">
                <a:latin typeface="+mj-lt"/>
              </a:rPr>
              <a:t>suštini</a:t>
            </a:r>
            <a:r>
              <a:rPr lang="en-GB" sz="3200" i="1" dirty="0">
                <a:latin typeface="+mj-lt"/>
              </a:rPr>
              <a:t> (</a:t>
            </a:r>
            <a:r>
              <a:rPr lang="en-GB" sz="3200" i="1" dirty="0" err="1">
                <a:latin typeface="+mj-lt"/>
              </a:rPr>
              <a:t>smeh</a:t>
            </a:r>
            <a:r>
              <a:rPr lang="en-GB" sz="3200" i="1" dirty="0">
                <a:latin typeface="+mj-lt"/>
              </a:rPr>
              <a:t>). [...] </a:t>
            </a:r>
            <a:r>
              <a:rPr lang="en-GB" sz="3200" i="1" dirty="0" err="1">
                <a:latin typeface="+mj-lt"/>
              </a:rPr>
              <a:t>Nekad</a:t>
            </a:r>
            <a:r>
              <a:rPr lang="en-GB" sz="3200" i="1" dirty="0">
                <a:latin typeface="+mj-lt"/>
              </a:rPr>
              <a:t> se desi da </a:t>
            </a:r>
            <a:r>
              <a:rPr lang="en-GB" sz="3200" i="1" dirty="0" err="1">
                <a:latin typeface="+mj-lt"/>
              </a:rPr>
              <a:t>bukvalno</a:t>
            </a:r>
            <a:r>
              <a:rPr lang="en-GB" sz="3200" i="1" dirty="0">
                <a:latin typeface="+mj-lt"/>
              </a:rPr>
              <a:t> od </a:t>
            </a:r>
            <a:r>
              <a:rPr lang="en-GB" sz="3200" i="1" dirty="0" err="1">
                <a:latin typeface="+mj-lt"/>
              </a:rPr>
              <a:t>ujutru</a:t>
            </a:r>
            <a:r>
              <a:rPr lang="en-GB" sz="3200" i="1" dirty="0">
                <a:latin typeface="+mj-lt"/>
              </a:rPr>
              <a:t> do </a:t>
            </a:r>
            <a:r>
              <a:rPr lang="en-GB" sz="3200" i="1" dirty="0" err="1">
                <a:latin typeface="+mj-lt"/>
              </a:rPr>
              <a:t>uveče</a:t>
            </a:r>
            <a:r>
              <a:rPr lang="en-GB" sz="3200" i="1" dirty="0">
                <a:latin typeface="+mj-lt"/>
              </a:rPr>
              <a:t> </a:t>
            </a:r>
            <a:r>
              <a:rPr lang="en-GB" sz="3200" i="1" dirty="0" err="1">
                <a:latin typeface="+mj-lt"/>
              </a:rPr>
              <a:t>sedim</a:t>
            </a:r>
            <a:r>
              <a:rPr lang="en-GB" sz="3200" i="1" dirty="0">
                <a:latin typeface="+mj-lt"/>
              </a:rPr>
              <a:t> za </a:t>
            </a:r>
            <a:r>
              <a:rPr lang="en-GB" sz="3200" i="1" dirty="0" err="1">
                <a:latin typeface="+mj-lt"/>
              </a:rPr>
              <a:t>računarom</a:t>
            </a:r>
            <a:r>
              <a:rPr lang="en-GB" sz="3200" i="1" dirty="0">
                <a:latin typeface="+mj-lt"/>
              </a:rPr>
              <a:t>, a </a:t>
            </a:r>
            <a:r>
              <a:rPr lang="en-GB" sz="3200" i="1" dirty="0" err="1">
                <a:latin typeface="+mj-lt"/>
              </a:rPr>
              <a:t>nekad</a:t>
            </a:r>
            <a:r>
              <a:rPr lang="en-GB" sz="3200" i="1" dirty="0">
                <a:latin typeface="+mj-lt"/>
              </a:rPr>
              <a:t> se desi </a:t>
            </a:r>
            <a:r>
              <a:rPr lang="en-GB" sz="3200" i="1" dirty="0" err="1">
                <a:latin typeface="+mj-lt"/>
              </a:rPr>
              <a:t>tako</a:t>
            </a:r>
            <a:r>
              <a:rPr lang="en-GB" sz="3200" i="1" dirty="0">
                <a:latin typeface="+mj-lt"/>
              </a:rPr>
              <a:t> da </a:t>
            </a:r>
            <a:r>
              <a:rPr lang="en-GB" sz="3200" i="1" dirty="0" err="1">
                <a:latin typeface="+mj-lt"/>
              </a:rPr>
              <a:t>mogu</a:t>
            </a:r>
            <a:r>
              <a:rPr lang="en-GB" sz="3200" i="1" dirty="0">
                <a:latin typeface="+mj-lt"/>
              </a:rPr>
              <a:t> </a:t>
            </a:r>
            <a:r>
              <a:rPr lang="en-GB" sz="3200" i="1" dirty="0" err="1">
                <a:latin typeface="+mj-lt"/>
              </a:rPr>
              <a:t>malo</a:t>
            </a:r>
            <a:r>
              <a:rPr lang="en-GB" sz="3200" i="1" dirty="0">
                <a:latin typeface="+mj-lt"/>
              </a:rPr>
              <a:t> da </a:t>
            </a:r>
            <a:r>
              <a:rPr lang="en-GB" sz="3200" i="1" dirty="0" err="1">
                <a:latin typeface="+mj-lt"/>
              </a:rPr>
              <a:t>budem</a:t>
            </a:r>
            <a:r>
              <a:rPr lang="en-GB" sz="3200" i="1" dirty="0">
                <a:latin typeface="+mj-lt"/>
              </a:rPr>
              <a:t> </a:t>
            </a:r>
            <a:r>
              <a:rPr lang="en-GB" sz="3200" i="1" dirty="0" err="1">
                <a:latin typeface="+mj-lt"/>
              </a:rPr>
              <a:t>fleksibilnija</a:t>
            </a:r>
            <a:r>
              <a:rPr lang="en-GB" sz="3200" i="1" dirty="0">
                <a:latin typeface="+mj-lt"/>
              </a:rPr>
              <a:t>. Ali </a:t>
            </a:r>
            <a:r>
              <a:rPr lang="en-GB" sz="3200" i="1" dirty="0" err="1">
                <a:latin typeface="+mj-lt"/>
              </a:rPr>
              <a:t>mislim</a:t>
            </a:r>
            <a:r>
              <a:rPr lang="en-GB" sz="3200" i="1" dirty="0">
                <a:latin typeface="+mj-lt"/>
              </a:rPr>
              <a:t> da to </a:t>
            </a:r>
            <a:r>
              <a:rPr lang="en-GB" sz="3200" i="1" dirty="0" err="1">
                <a:latin typeface="+mj-lt"/>
              </a:rPr>
              <a:t>dolazi</a:t>
            </a:r>
            <a:r>
              <a:rPr lang="en-GB" sz="3200" i="1" dirty="0">
                <a:latin typeface="+mj-lt"/>
              </a:rPr>
              <a:t> </a:t>
            </a:r>
            <a:r>
              <a:rPr lang="en-GB" sz="3200" i="1" dirty="0" err="1">
                <a:latin typeface="+mj-lt"/>
              </a:rPr>
              <a:t>iz</a:t>
            </a:r>
            <a:r>
              <a:rPr lang="en-GB" sz="3200" i="1" dirty="0">
                <a:latin typeface="+mj-lt"/>
              </a:rPr>
              <a:t> toga </a:t>
            </a:r>
            <a:r>
              <a:rPr lang="en-GB" sz="3200" i="1" dirty="0" err="1">
                <a:latin typeface="+mj-lt"/>
              </a:rPr>
              <a:t>što</a:t>
            </a:r>
            <a:r>
              <a:rPr lang="en-GB" sz="3200" i="1" dirty="0">
                <a:latin typeface="+mj-lt"/>
              </a:rPr>
              <a:t> mi </a:t>
            </a:r>
            <a:r>
              <a:rPr lang="en-GB" sz="3200" i="1" dirty="0" err="1">
                <a:latin typeface="+mj-lt"/>
              </a:rPr>
              <a:t>imamo</a:t>
            </a:r>
            <a:r>
              <a:rPr lang="en-GB" sz="3200" i="1" dirty="0">
                <a:latin typeface="+mj-lt"/>
              </a:rPr>
              <a:t> </a:t>
            </a:r>
            <a:r>
              <a:rPr lang="en-GB" sz="3200" i="1" dirty="0" err="1">
                <a:latin typeface="+mj-lt"/>
              </a:rPr>
              <a:t>tendenciju</a:t>
            </a:r>
            <a:r>
              <a:rPr lang="en-GB" sz="3200" i="1" dirty="0">
                <a:latin typeface="+mj-lt"/>
              </a:rPr>
              <a:t> da ne </a:t>
            </a:r>
            <a:r>
              <a:rPr lang="en-GB" sz="3200" i="1" dirty="0" err="1">
                <a:latin typeface="+mj-lt"/>
              </a:rPr>
              <a:t>odbijamo</a:t>
            </a:r>
            <a:r>
              <a:rPr lang="en-GB" sz="3200" i="1" dirty="0">
                <a:latin typeface="+mj-lt"/>
              </a:rPr>
              <a:t> </a:t>
            </a:r>
            <a:r>
              <a:rPr lang="en-GB" sz="3200" i="1" dirty="0" err="1">
                <a:latin typeface="+mj-lt"/>
              </a:rPr>
              <a:t>ni</a:t>
            </a:r>
            <a:r>
              <a:rPr lang="en-GB" sz="3200" i="1" dirty="0">
                <a:latin typeface="+mj-lt"/>
              </a:rPr>
              <a:t> </a:t>
            </a:r>
            <a:r>
              <a:rPr lang="en-GB" sz="3200" i="1" dirty="0" err="1">
                <a:latin typeface="+mj-lt"/>
              </a:rPr>
              <a:t>jedan</a:t>
            </a:r>
            <a:r>
              <a:rPr lang="en-GB" sz="3200" i="1" dirty="0">
                <a:latin typeface="+mj-lt"/>
              </a:rPr>
              <a:t> </a:t>
            </a:r>
            <a:r>
              <a:rPr lang="en-GB" sz="3200" i="1" dirty="0" err="1">
                <a:latin typeface="+mj-lt"/>
              </a:rPr>
              <a:t>posao</a:t>
            </a:r>
            <a:r>
              <a:rPr lang="en-GB" sz="3200" i="1" dirty="0">
                <a:latin typeface="+mj-lt"/>
              </a:rPr>
              <a:t>. </a:t>
            </a:r>
            <a:r>
              <a:rPr lang="en-GB" sz="3200" i="1" dirty="0" err="1">
                <a:latin typeface="+mj-lt"/>
              </a:rPr>
              <a:t>Znači</a:t>
            </a:r>
            <a:r>
              <a:rPr lang="en-GB" sz="3200" i="1" dirty="0">
                <a:latin typeface="+mj-lt"/>
              </a:rPr>
              <a:t>, </a:t>
            </a:r>
            <a:r>
              <a:rPr lang="en-GB" sz="3200" i="1" dirty="0" err="1">
                <a:latin typeface="+mj-lt"/>
              </a:rPr>
              <a:t>šta</a:t>
            </a:r>
            <a:r>
              <a:rPr lang="en-GB" sz="3200" i="1" dirty="0">
                <a:latin typeface="+mj-lt"/>
              </a:rPr>
              <a:t> god da </a:t>
            </a:r>
            <a:r>
              <a:rPr lang="en-GB" sz="3200" i="1" dirty="0" err="1">
                <a:latin typeface="+mj-lt"/>
              </a:rPr>
              <a:t>neko</a:t>
            </a:r>
            <a:r>
              <a:rPr lang="en-GB" sz="3200" i="1" dirty="0">
                <a:latin typeface="+mj-lt"/>
              </a:rPr>
              <a:t> </a:t>
            </a:r>
            <a:r>
              <a:rPr lang="en-GB" sz="3200" i="1" dirty="0" err="1">
                <a:latin typeface="+mj-lt"/>
              </a:rPr>
              <a:t>ponudi</a:t>
            </a:r>
            <a:r>
              <a:rPr lang="en-GB" sz="3200" i="1" dirty="0">
                <a:latin typeface="+mj-lt"/>
              </a:rPr>
              <a:t>, mi </a:t>
            </a:r>
            <a:r>
              <a:rPr lang="en-GB" sz="3200" i="1" dirty="0" err="1">
                <a:latin typeface="+mj-lt"/>
              </a:rPr>
              <a:t>smo</a:t>
            </a:r>
            <a:r>
              <a:rPr lang="en-GB" sz="3200" i="1" dirty="0">
                <a:latin typeface="+mj-lt"/>
              </a:rPr>
              <a:t> u </a:t>
            </a:r>
            <a:r>
              <a:rPr lang="en-GB" sz="3200" i="1" dirty="0" err="1">
                <a:latin typeface="+mj-lt"/>
              </a:rPr>
              <a:t>fazonu</a:t>
            </a:r>
            <a:r>
              <a:rPr lang="en-GB" sz="3200" i="1" dirty="0">
                <a:latin typeface="+mj-lt"/>
              </a:rPr>
              <a:t> </a:t>
            </a:r>
            <a:r>
              <a:rPr lang="en-GB" sz="3200" i="1" dirty="0" err="1">
                <a:latin typeface="+mj-lt"/>
              </a:rPr>
              <a:t>hoćemo</a:t>
            </a:r>
            <a:r>
              <a:rPr lang="en-GB" sz="3200" i="1" dirty="0">
                <a:latin typeface="+mj-lt"/>
              </a:rPr>
              <a:t>, to se ne </a:t>
            </a:r>
            <a:r>
              <a:rPr lang="en-GB" sz="3200" i="1" dirty="0" err="1">
                <a:latin typeface="+mj-lt"/>
              </a:rPr>
              <a:t>propušta</a:t>
            </a:r>
            <a:r>
              <a:rPr lang="en-GB" sz="3200" i="1" dirty="0">
                <a:latin typeface="+mj-lt"/>
              </a:rPr>
              <a:t>. A </a:t>
            </a:r>
            <a:r>
              <a:rPr lang="en-GB" sz="3200" i="1" dirty="0" err="1">
                <a:latin typeface="+mj-lt"/>
              </a:rPr>
              <a:t>sa</a:t>
            </a:r>
            <a:r>
              <a:rPr lang="en-GB" sz="3200" i="1" dirty="0">
                <a:latin typeface="+mj-lt"/>
              </a:rPr>
              <a:t> </a:t>
            </a:r>
            <a:r>
              <a:rPr lang="en-GB" sz="3200" i="1" dirty="0" err="1">
                <a:latin typeface="+mj-lt"/>
              </a:rPr>
              <a:t>druge</a:t>
            </a:r>
            <a:r>
              <a:rPr lang="en-GB" sz="3200" i="1" dirty="0">
                <a:latin typeface="+mj-lt"/>
              </a:rPr>
              <a:t> </a:t>
            </a:r>
            <a:r>
              <a:rPr lang="en-GB" sz="3200" i="1" dirty="0" err="1">
                <a:latin typeface="+mj-lt"/>
              </a:rPr>
              <a:t>strane</a:t>
            </a:r>
            <a:r>
              <a:rPr lang="en-GB" sz="3200" i="1" dirty="0">
                <a:latin typeface="+mj-lt"/>
              </a:rPr>
              <a:t> </a:t>
            </a:r>
            <a:r>
              <a:rPr lang="en-GB" sz="3200" i="1" dirty="0" err="1">
                <a:latin typeface="+mj-lt"/>
              </a:rPr>
              <a:t>takođe</a:t>
            </a:r>
            <a:r>
              <a:rPr lang="en-GB" sz="3200" i="1" dirty="0">
                <a:latin typeface="+mj-lt"/>
              </a:rPr>
              <a:t>, sad </a:t>
            </a:r>
            <a:r>
              <a:rPr lang="en-GB" sz="3200" i="1" dirty="0" err="1">
                <a:latin typeface="+mj-lt"/>
              </a:rPr>
              <a:t>govorim</a:t>
            </a:r>
            <a:r>
              <a:rPr lang="en-GB" sz="3200" i="1" dirty="0">
                <a:latin typeface="+mj-lt"/>
              </a:rPr>
              <a:t> </a:t>
            </a:r>
            <a:r>
              <a:rPr lang="en-GB" sz="3200" i="1" dirty="0" err="1">
                <a:latin typeface="+mj-lt"/>
              </a:rPr>
              <a:t>kad</a:t>
            </a:r>
            <a:r>
              <a:rPr lang="en-GB" sz="3200" i="1" dirty="0">
                <a:latin typeface="+mj-lt"/>
              </a:rPr>
              <a:t> </a:t>
            </a:r>
            <a:r>
              <a:rPr lang="en-GB" sz="3200" i="1" dirty="0" err="1">
                <a:latin typeface="+mj-lt"/>
              </a:rPr>
              <a:t>kažem</a:t>
            </a:r>
            <a:r>
              <a:rPr lang="en-GB" sz="3200" i="1" dirty="0">
                <a:latin typeface="+mj-lt"/>
              </a:rPr>
              <a:t> „mi“, </a:t>
            </a:r>
            <a:r>
              <a:rPr lang="en-GB" sz="3200" i="1" dirty="0" err="1">
                <a:latin typeface="+mj-lt"/>
              </a:rPr>
              <a:t>mislim</a:t>
            </a:r>
            <a:r>
              <a:rPr lang="en-GB" sz="3200" i="1" dirty="0">
                <a:latin typeface="+mj-lt"/>
              </a:rPr>
              <a:t> </a:t>
            </a:r>
            <a:r>
              <a:rPr lang="en-GB" sz="3200" i="1" dirty="0" err="1">
                <a:latin typeface="+mj-lt"/>
              </a:rPr>
              <a:t>na</a:t>
            </a:r>
            <a:r>
              <a:rPr lang="en-GB" sz="3200" i="1" dirty="0">
                <a:latin typeface="+mj-lt"/>
              </a:rPr>
              <a:t> </a:t>
            </a:r>
            <a:r>
              <a:rPr lang="en-GB" sz="3200" i="1" dirty="0" err="1">
                <a:latin typeface="+mj-lt"/>
              </a:rPr>
              <a:t>kolege</a:t>
            </a:r>
            <a:r>
              <a:rPr lang="en-GB" sz="3200" i="1" dirty="0">
                <a:latin typeface="+mj-lt"/>
              </a:rPr>
              <a:t> </a:t>
            </a:r>
            <a:r>
              <a:rPr lang="en-GB" sz="3200" i="1" dirty="0" err="1">
                <a:latin typeface="+mj-lt"/>
              </a:rPr>
              <a:t>koje</a:t>
            </a:r>
            <a:r>
              <a:rPr lang="en-GB" sz="3200" i="1" dirty="0">
                <a:latin typeface="+mj-lt"/>
              </a:rPr>
              <a:t> </a:t>
            </a:r>
            <a:r>
              <a:rPr lang="en-GB" sz="3200" i="1" dirty="0" err="1">
                <a:latin typeface="+mj-lt"/>
              </a:rPr>
              <a:t>rade</a:t>
            </a:r>
            <a:r>
              <a:rPr lang="en-GB" sz="3200" i="1" dirty="0">
                <a:latin typeface="+mj-lt"/>
              </a:rPr>
              <a:t> </a:t>
            </a:r>
            <a:r>
              <a:rPr lang="en-GB" sz="3200" i="1" dirty="0" err="1">
                <a:latin typeface="+mj-lt"/>
              </a:rPr>
              <a:t>na</a:t>
            </a:r>
            <a:r>
              <a:rPr lang="en-GB" sz="3200" i="1" dirty="0">
                <a:latin typeface="+mj-lt"/>
              </a:rPr>
              <a:t> </a:t>
            </a:r>
            <a:r>
              <a:rPr lang="en-GB" sz="3200" i="1" dirty="0" err="1">
                <a:latin typeface="+mj-lt"/>
              </a:rPr>
              <a:t>fakultetu</a:t>
            </a:r>
            <a:r>
              <a:rPr lang="en-GB" sz="3200" i="1" dirty="0">
                <a:latin typeface="+mj-lt"/>
              </a:rPr>
              <a:t> </a:t>
            </a:r>
            <a:r>
              <a:rPr lang="en-GB" sz="3200" i="1" dirty="0" err="1">
                <a:latin typeface="+mj-lt"/>
              </a:rPr>
              <a:t>sa</a:t>
            </a:r>
            <a:r>
              <a:rPr lang="en-GB" sz="3200" i="1" dirty="0">
                <a:latin typeface="+mj-lt"/>
              </a:rPr>
              <a:t> </a:t>
            </a:r>
            <a:r>
              <a:rPr lang="en-GB" sz="3200" i="1" dirty="0" err="1">
                <a:latin typeface="+mj-lt"/>
              </a:rPr>
              <a:t>mnom</a:t>
            </a:r>
            <a:r>
              <a:rPr lang="en-GB" sz="3200" i="1" dirty="0">
                <a:latin typeface="+mj-lt"/>
              </a:rPr>
              <a:t>, </a:t>
            </a:r>
            <a:r>
              <a:rPr lang="en-GB" sz="3200" i="1" dirty="0" err="1">
                <a:latin typeface="+mj-lt"/>
              </a:rPr>
              <a:t>imamo</a:t>
            </a:r>
            <a:r>
              <a:rPr lang="en-GB" sz="3200" i="1" dirty="0">
                <a:latin typeface="+mj-lt"/>
              </a:rPr>
              <a:t> </a:t>
            </a:r>
            <a:r>
              <a:rPr lang="en-GB" sz="3200" i="1" dirty="0" err="1">
                <a:latin typeface="+mj-lt"/>
              </a:rPr>
              <a:t>tendenciju</a:t>
            </a:r>
            <a:r>
              <a:rPr lang="en-GB" sz="3200" i="1" dirty="0">
                <a:latin typeface="+mj-lt"/>
              </a:rPr>
              <a:t> da o tom </a:t>
            </a:r>
            <a:r>
              <a:rPr lang="en-GB" sz="3200" i="1" dirty="0" err="1">
                <a:latin typeface="+mj-lt"/>
              </a:rPr>
              <a:t>poslu</a:t>
            </a:r>
            <a:r>
              <a:rPr lang="en-GB" sz="3200" i="1" dirty="0">
                <a:latin typeface="+mj-lt"/>
              </a:rPr>
              <a:t> </a:t>
            </a:r>
            <a:r>
              <a:rPr lang="en-GB" sz="3200" i="1" dirty="0" err="1">
                <a:latin typeface="+mj-lt"/>
              </a:rPr>
              <a:t>nekako</a:t>
            </a:r>
            <a:r>
              <a:rPr lang="en-GB" sz="3200" i="1" dirty="0">
                <a:latin typeface="+mj-lt"/>
              </a:rPr>
              <a:t> ne </a:t>
            </a:r>
            <a:r>
              <a:rPr lang="en-GB" sz="3200" i="1" dirty="0" err="1">
                <a:latin typeface="+mj-lt"/>
              </a:rPr>
              <a:t>mislimo</a:t>
            </a:r>
            <a:r>
              <a:rPr lang="en-GB" sz="3200" i="1" dirty="0">
                <a:latin typeface="+mj-lt"/>
              </a:rPr>
              <a:t> </a:t>
            </a:r>
            <a:r>
              <a:rPr lang="en-GB" sz="3200" i="1" dirty="0" err="1">
                <a:latin typeface="+mj-lt"/>
              </a:rPr>
              <a:t>kao</a:t>
            </a:r>
            <a:r>
              <a:rPr lang="en-GB" sz="3200" i="1" dirty="0">
                <a:latin typeface="+mj-lt"/>
              </a:rPr>
              <a:t> o </a:t>
            </a:r>
            <a:r>
              <a:rPr lang="en-GB" sz="3200" i="1" dirty="0" err="1">
                <a:latin typeface="+mj-lt"/>
              </a:rPr>
              <a:t>poslu</a:t>
            </a:r>
            <a:r>
              <a:rPr lang="en-GB" sz="3200" i="1" dirty="0">
                <a:latin typeface="+mj-lt"/>
              </a:rPr>
              <a:t>. [...] </a:t>
            </a:r>
            <a:r>
              <a:rPr lang="en-GB" sz="3200" b="1" dirty="0"/>
              <a:t>(</a:t>
            </a:r>
            <a:r>
              <a:rPr lang="en-GB" sz="3200" b="1" dirty="0" err="1"/>
              <a:t>Sagovornica</a:t>
            </a:r>
            <a:r>
              <a:rPr lang="en-GB" sz="3200" b="1" dirty="0"/>
              <a:t> </a:t>
            </a:r>
            <a:r>
              <a:rPr lang="en-GB" sz="3200" b="1" dirty="0" err="1"/>
              <a:t>broj</a:t>
            </a:r>
            <a:r>
              <a:rPr lang="en-GB" sz="3200" b="1" dirty="0"/>
              <a:t> 5, </a:t>
            </a:r>
            <a:r>
              <a:rPr lang="en-GB" sz="3200" b="1" dirty="0" err="1"/>
              <a:t>arhitektica</a:t>
            </a:r>
            <a:r>
              <a:rPr lang="en-GB" sz="3200" b="1" dirty="0"/>
              <a:t>, </a:t>
            </a:r>
            <a:r>
              <a:rPr lang="en-GB" sz="3200" b="1" dirty="0" err="1"/>
              <a:t>univerzitetska</a:t>
            </a:r>
            <a:r>
              <a:rPr lang="en-GB" sz="3200" b="1" dirty="0"/>
              <a:t> </a:t>
            </a:r>
            <a:r>
              <a:rPr lang="en-GB" sz="3200" b="1" dirty="0" err="1"/>
              <a:t>nastavnica</a:t>
            </a:r>
            <a:r>
              <a:rPr lang="en-GB" sz="3200" b="1" dirty="0"/>
              <a:t> </a:t>
            </a:r>
            <a:r>
              <a:rPr lang="en-GB" sz="3200" b="1" dirty="0" err="1"/>
              <a:t>i</a:t>
            </a:r>
            <a:r>
              <a:rPr lang="en-GB" sz="3200" b="1" dirty="0"/>
              <a:t> NVO, </a:t>
            </a:r>
            <a:r>
              <a:rPr lang="en-GB" sz="3200" b="1" dirty="0" err="1"/>
              <a:t>oko</a:t>
            </a:r>
            <a:r>
              <a:rPr lang="en-GB" sz="3200" b="1" dirty="0"/>
              <a:t> 35 </a:t>
            </a:r>
            <a:r>
              <a:rPr lang="en-GB" sz="3200" b="1" dirty="0" err="1"/>
              <a:t>godina</a:t>
            </a:r>
            <a:r>
              <a:rPr lang="en-GB" sz="3200"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821120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893"/>
            <a:ext cx="10515600" cy="777875"/>
          </a:xfrm>
        </p:spPr>
        <p:txBody>
          <a:bodyPr>
            <a:normAutofit fontScale="90000"/>
          </a:bodyPr>
          <a:lstStyle/>
          <a:p>
            <a:pPr algn="ctr"/>
            <a:r>
              <a:rPr lang="pl-PL" sz="4000" dirty="0"/>
              <a:t>PROFESIONALNA ISKUSTVA </a:t>
            </a:r>
            <a:br>
              <a:rPr lang="pl-PL" sz="4000" dirty="0"/>
            </a:br>
            <a:r>
              <a:rPr lang="pl-PL" sz="4000" dirty="0"/>
              <a:t>RADNICA U KULTURI</a:t>
            </a:r>
            <a:br>
              <a:rPr lang="en-GB" dirty="0"/>
            </a:br>
            <a:endParaRPr lang="en-GB" dirty="0"/>
          </a:p>
        </p:txBody>
      </p:sp>
      <p:sp>
        <p:nvSpPr>
          <p:cNvPr id="3" name="Content Placeholder 2"/>
          <p:cNvSpPr>
            <a:spLocks noGrp="1"/>
          </p:cNvSpPr>
          <p:nvPr>
            <p:ph idx="1"/>
          </p:nvPr>
        </p:nvSpPr>
        <p:spPr>
          <a:xfrm>
            <a:off x="838200" y="1890445"/>
            <a:ext cx="10515600" cy="4838346"/>
          </a:xfrm>
        </p:spPr>
        <p:txBody>
          <a:bodyPr>
            <a:normAutofit fontScale="77500" lnSpcReduction="20000"/>
          </a:bodyPr>
          <a:lstStyle/>
          <a:p>
            <a:pPr>
              <a:lnSpc>
                <a:spcPct val="120000"/>
              </a:lnSpc>
            </a:pPr>
            <a:r>
              <a:rPr lang="en-GB" sz="3200" i="1" dirty="0">
                <a:latin typeface="+mj-lt"/>
              </a:rPr>
              <a:t>Kol’ko </a:t>
            </a:r>
            <a:r>
              <a:rPr lang="en-GB" sz="3200" i="1" dirty="0" err="1">
                <a:latin typeface="+mj-lt"/>
              </a:rPr>
              <a:t>meni</a:t>
            </a:r>
            <a:r>
              <a:rPr lang="en-GB" sz="3200" i="1" dirty="0">
                <a:latin typeface="+mj-lt"/>
              </a:rPr>
              <a:t> </a:t>
            </a:r>
            <a:r>
              <a:rPr lang="en-GB" sz="3200" i="1" dirty="0" err="1">
                <a:latin typeface="+mj-lt"/>
              </a:rPr>
              <a:t>traje</a:t>
            </a:r>
            <a:r>
              <a:rPr lang="en-GB" sz="3200" i="1" dirty="0">
                <a:latin typeface="+mj-lt"/>
              </a:rPr>
              <a:t> </a:t>
            </a:r>
            <a:r>
              <a:rPr lang="en-GB" sz="3200" i="1" dirty="0" err="1">
                <a:latin typeface="+mj-lt"/>
              </a:rPr>
              <a:t>radni</a:t>
            </a:r>
            <a:r>
              <a:rPr lang="en-GB" sz="3200" i="1" dirty="0">
                <a:latin typeface="+mj-lt"/>
              </a:rPr>
              <a:t> </a:t>
            </a:r>
            <a:r>
              <a:rPr lang="en-GB" sz="3200" i="1" dirty="0" err="1">
                <a:latin typeface="+mj-lt"/>
              </a:rPr>
              <a:t>dan</a:t>
            </a:r>
            <a:r>
              <a:rPr lang="en-GB" sz="3200" i="1" dirty="0">
                <a:latin typeface="+mj-lt"/>
              </a:rPr>
              <a:t> [...] </a:t>
            </a:r>
            <a:r>
              <a:rPr lang="en-GB" sz="3200" i="1" dirty="0" err="1">
                <a:latin typeface="+mj-lt"/>
              </a:rPr>
              <a:t>Radni</a:t>
            </a:r>
            <a:r>
              <a:rPr lang="en-GB" sz="3200" i="1" dirty="0">
                <a:latin typeface="+mj-lt"/>
              </a:rPr>
              <a:t> </a:t>
            </a:r>
            <a:r>
              <a:rPr lang="en-GB" sz="3200" i="1" dirty="0" err="1">
                <a:latin typeface="+mj-lt"/>
              </a:rPr>
              <a:t>dan</a:t>
            </a:r>
            <a:r>
              <a:rPr lang="en-GB" sz="3200" i="1" dirty="0">
                <a:latin typeface="+mj-lt"/>
              </a:rPr>
              <a:t> </a:t>
            </a:r>
            <a:r>
              <a:rPr lang="en-GB" sz="3200" i="1" dirty="0" err="1">
                <a:latin typeface="+mj-lt"/>
              </a:rPr>
              <a:t>meni</a:t>
            </a:r>
            <a:r>
              <a:rPr lang="en-GB" sz="3200" i="1" dirty="0">
                <a:latin typeface="+mj-lt"/>
              </a:rPr>
              <a:t> </a:t>
            </a:r>
            <a:r>
              <a:rPr lang="en-GB" sz="3200" i="1" dirty="0" err="1">
                <a:latin typeface="+mj-lt"/>
              </a:rPr>
              <a:t>traje</a:t>
            </a:r>
            <a:r>
              <a:rPr lang="en-GB" sz="3200" i="1" dirty="0">
                <a:latin typeface="+mj-lt"/>
              </a:rPr>
              <a:t> od </a:t>
            </a:r>
            <a:r>
              <a:rPr lang="en-GB" sz="3200" i="1" dirty="0" err="1">
                <a:latin typeface="+mj-lt"/>
              </a:rPr>
              <a:t>ujutru</a:t>
            </a:r>
            <a:r>
              <a:rPr lang="en-GB" sz="3200" i="1" dirty="0">
                <a:latin typeface="+mj-lt"/>
              </a:rPr>
              <a:t> do </a:t>
            </a:r>
            <a:r>
              <a:rPr lang="en-GB" sz="3200" i="1" dirty="0" err="1">
                <a:latin typeface="+mj-lt"/>
              </a:rPr>
              <a:t>uveče</a:t>
            </a:r>
            <a:r>
              <a:rPr lang="en-GB" sz="3200" i="1" dirty="0">
                <a:latin typeface="+mj-lt"/>
              </a:rPr>
              <a:t>. </a:t>
            </a:r>
            <a:r>
              <a:rPr lang="en-GB" sz="3200" i="1" dirty="0" err="1">
                <a:latin typeface="+mj-lt"/>
              </a:rPr>
              <a:t>Znači</a:t>
            </a:r>
            <a:r>
              <a:rPr lang="en-GB" sz="3200" i="1" dirty="0">
                <a:latin typeface="+mj-lt"/>
              </a:rPr>
              <a:t> </a:t>
            </a:r>
            <a:r>
              <a:rPr lang="en-GB" sz="3200" i="1" dirty="0" err="1">
                <a:latin typeface="+mj-lt"/>
              </a:rPr>
              <a:t>počne</a:t>
            </a:r>
            <a:r>
              <a:rPr lang="en-GB" sz="3200" i="1" dirty="0">
                <a:latin typeface="+mj-lt"/>
              </a:rPr>
              <a:t> od </a:t>
            </a:r>
            <a:r>
              <a:rPr lang="en-GB" sz="3200" i="1" dirty="0" err="1">
                <a:latin typeface="+mj-lt"/>
              </a:rPr>
              <a:t>sedam</a:t>
            </a:r>
            <a:r>
              <a:rPr lang="en-GB" sz="3200" i="1" dirty="0">
                <a:latin typeface="+mj-lt"/>
              </a:rPr>
              <a:t> </a:t>
            </a:r>
            <a:r>
              <a:rPr lang="en-GB" sz="3200" i="1" dirty="0" err="1">
                <a:latin typeface="+mj-lt"/>
              </a:rPr>
              <a:t>ujutru</a:t>
            </a:r>
            <a:r>
              <a:rPr lang="en-GB" sz="3200" i="1" dirty="0">
                <a:latin typeface="+mj-lt"/>
              </a:rPr>
              <a:t> </a:t>
            </a:r>
            <a:r>
              <a:rPr lang="en-GB" sz="3200" i="1" dirty="0" err="1">
                <a:latin typeface="+mj-lt"/>
              </a:rPr>
              <a:t>kad</a:t>
            </a:r>
            <a:r>
              <a:rPr lang="en-GB" sz="3200" i="1" dirty="0">
                <a:latin typeface="+mj-lt"/>
              </a:rPr>
              <a:t>… </a:t>
            </a:r>
            <a:r>
              <a:rPr lang="en-GB" sz="3200" i="1" dirty="0" err="1">
                <a:latin typeface="+mj-lt"/>
              </a:rPr>
              <a:t>Hm</a:t>
            </a:r>
            <a:r>
              <a:rPr lang="en-GB" sz="3200" i="1" dirty="0">
                <a:latin typeface="+mj-lt"/>
              </a:rPr>
              <a:t>… U </a:t>
            </a:r>
            <a:r>
              <a:rPr lang="en-GB" sz="3200" i="1" dirty="0" err="1">
                <a:latin typeface="+mj-lt"/>
              </a:rPr>
              <a:t>radni</a:t>
            </a:r>
            <a:r>
              <a:rPr lang="en-GB" sz="3200" i="1" dirty="0">
                <a:latin typeface="+mj-lt"/>
              </a:rPr>
              <a:t> </a:t>
            </a:r>
            <a:r>
              <a:rPr lang="en-GB" sz="3200" i="1" dirty="0" err="1">
                <a:latin typeface="+mj-lt"/>
              </a:rPr>
              <a:t>dan</a:t>
            </a:r>
            <a:r>
              <a:rPr lang="en-GB" sz="3200" i="1" dirty="0">
                <a:latin typeface="+mj-lt"/>
              </a:rPr>
              <a:t> </a:t>
            </a:r>
            <a:r>
              <a:rPr lang="en-GB" sz="3200" i="1" dirty="0" err="1">
                <a:latin typeface="+mj-lt"/>
              </a:rPr>
              <a:t>ubrajam</a:t>
            </a:r>
            <a:r>
              <a:rPr lang="en-GB" sz="3200" i="1" dirty="0">
                <a:latin typeface="+mj-lt"/>
              </a:rPr>
              <a:t> </a:t>
            </a:r>
            <a:r>
              <a:rPr lang="en-GB" sz="3200" i="1" dirty="0" err="1">
                <a:latin typeface="+mj-lt"/>
              </a:rPr>
              <a:t>i</a:t>
            </a:r>
            <a:r>
              <a:rPr lang="en-GB" sz="3200" i="1" dirty="0">
                <a:latin typeface="+mj-lt"/>
              </a:rPr>
              <a:t> </a:t>
            </a:r>
            <a:r>
              <a:rPr lang="en-GB" sz="3200" i="1" dirty="0" err="1">
                <a:latin typeface="+mj-lt"/>
              </a:rPr>
              <a:t>brigu</a:t>
            </a:r>
            <a:r>
              <a:rPr lang="en-GB" sz="3200" i="1" dirty="0">
                <a:latin typeface="+mj-lt"/>
              </a:rPr>
              <a:t> o </a:t>
            </a:r>
            <a:r>
              <a:rPr lang="en-GB" sz="3200" i="1" dirty="0" err="1">
                <a:latin typeface="+mj-lt"/>
              </a:rPr>
              <a:t>deci</a:t>
            </a:r>
            <a:r>
              <a:rPr lang="en-GB" sz="3200" i="1" dirty="0">
                <a:latin typeface="+mj-lt"/>
              </a:rPr>
              <a:t>, </a:t>
            </a:r>
            <a:r>
              <a:rPr lang="en-GB" sz="3200" i="1" dirty="0" err="1">
                <a:latin typeface="+mj-lt"/>
              </a:rPr>
              <a:t>ubrajam</a:t>
            </a:r>
            <a:r>
              <a:rPr lang="en-GB" sz="3200" i="1" dirty="0">
                <a:latin typeface="+mj-lt"/>
              </a:rPr>
              <a:t> </a:t>
            </a:r>
            <a:r>
              <a:rPr lang="en-GB" sz="3200" i="1" dirty="0" err="1">
                <a:latin typeface="+mj-lt"/>
              </a:rPr>
              <a:t>tu</a:t>
            </a:r>
            <a:r>
              <a:rPr lang="en-GB" sz="3200" i="1" dirty="0">
                <a:latin typeface="+mj-lt"/>
              </a:rPr>
              <a:t> </a:t>
            </a:r>
            <a:r>
              <a:rPr lang="en-GB" sz="3200" i="1" dirty="0" err="1">
                <a:latin typeface="+mj-lt"/>
              </a:rPr>
              <a:t>i</a:t>
            </a:r>
            <a:r>
              <a:rPr lang="en-GB" sz="3200" i="1" dirty="0">
                <a:latin typeface="+mj-lt"/>
              </a:rPr>
              <a:t> </a:t>
            </a:r>
            <a:r>
              <a:rPr lang="en-GB" sz="3200" i="1" dirty="0" err="1">
                <a:latin typeface="+mj-lt"/>
              </a:rPr>
              <a:t>privatni</a:t>
            </a:r>
            <a:r>
              <a:rPr lang="en-GB" sz="3200" i="1" dirty="0">
                <a:latin typeface="+mj-lt"/>
              </a:rPr>
              <a:t> </a:t>
            </a:r>
            <a:r>
              <a:rPr lang="en-GB" sz="3200" i="1" dirty="0" err="1">
                <a:latin typeface="+mj-lt"/>
              </a:rPr>
              <a:t>život</a:t>
            </a:r>
            <a:r>
              <a:rPr lang="en-GB" sz="3200" i="1" dirty="0">
                <a:latin typeface="+mj-lt"/>
              </a:rPr>
              <a:t>. </a:t>
            </a:r>
            <a:r>
              <a:rPr lang="en-GB" sz="3200" i="1" dirty="0" err="1">
                <a:latin typeface="+mj-lt"/>
              </a:rPr>
              <a:t>Znači</a:t>
            </a:r>
            <a:r>
              <a:rPr lang="en-GB" sz="3200" i="1" dirty="0">
                <a:latin typeface="+mj-lt"/>
              </a:rPr>
              <a:t>, </a:t>
            </a:r>
            <a:r>
              <a:rPr lang="en-GB" sz="3200" i="1" dirty="0" err="1">
                <a:latin typeface="+mj-lt"/>
              </a:rPr>
              <a:t>nemam</a:t>
            </a:r>
            <a:r>
              <a:rPr lang="en-GB" sz="3200" i="1" dirty="0">
                <a:latin typeface="+mj-lt"/>
              </a:rPr>
              <a:t> </a:t>
            </a:r>
            <a:r>
              <a:rPr lang="en-GB" sz="3200" i="1" dirty="0" err="1">
                <a:latin typeface="+mj-lt"/>
              </a:rPr>
              <a:t>radno</a:t>
            </a:r>
            <a:r>
              <a:rPr lang="en-GB" sz="3200" i="1" dirty="0">
                <a:latin typeface="+mj-lt"/>
              </a:rPr>
              <a:t> </a:t>
            </a:r>
            <a:r>
              <a:rPr lang="en-GB" sz="3200" i="1" dirty="0" err="1">
                <a:latin typeface="+mj-lt"/>
              </a:rPr>
              <a:t>vreme</a:t>
            </a:r>
            <a:r>
              <a:rPr lang="en-GB" sz="3200" i="1" dirty="0">
                <a:latin typeface="+mj-lt"/>
              </a:rPr>
              <a:t> </a:t>
            </a:r>
            <a:r>
              <a:rPr lang="en-GB" sz="3200" i="1" dirty="0" err="1">
                <a:latin typeface="+mj-lt"/>
              </a:rPr>
              <a:t>koje</a:t>
            </a:r>
            <a:r>
              <a:rPr lang="en-GB" sz="3200" i="1" dirty="0">
                <a:latin typeface="+mj-lt"/>
              </a:rPr>
              <a:t> je </a:t>
            </a:r>
            <a:r>
              <a:rPr lang="en-GB" sz="3200" i="1" dirty="0" err="1">
                <a:latin typeface="+mj-lt"/>
              </a:rPr>
              <a:t>definisano</a:t>
            </a:r>
            <a:r>
              <a:rPr lang="en-GB" sz="3200" i="1" dirty="0">
                <a:latin typeface="+mj-lt"/>
              </a:rPr>
              <a:t>, pa je, ono, </a:t>
            </a:r>
            <a:r>
              <a:rPr lang="en-GB" sz="3200" i="1" dirty="0" err="1">
                <a:latin typeface="+mj-lt"/>
              </a:rPr>
              <a:t>diferencirano</a:t>
            </a:r>
            <a:r>
              <a:rPr lang="en-GB" sz="3200" i="1" dirty="0">
                <a:latin typeface="+mj-lt"/>
              </a:rPr>
              <a:t> od </a:t>
            </a:r>
            <a:r>
              <a:rPr lang="en-GB" sz="3200" i="1" dirty="0" err="1">
                <a:latin typeface="+mj-lt"/>
              </a:rPr>
              <a:t>privatnog</a:t>
            </a:r>
            <a:r>
              <a:rPr lang="en-GB" sz="3200" i="1" dirty="0">
                <a:latin typeface="+mj-lt"/>
              </a:rPr>
              <a:t> </a:t>
            </a:r>
            <a:r>
              <a:rPr lang="en-GB" sz="3200" i="1" dirty="0" err="1">
                <a:latin typeface="+mj-lt"/>
              </a:rPr>
              <a:t>života</a:t>
            </a:r>
            <a:r>
              <a:rPr lang="en-GB" sz="3200" i="1" dirty="0">
                <a:latin typeface="+mj-lt"/>
              </a:rPr>
              <a:t> </a:t>
            </a:r>
            <a:r>
              <a:rPr lang="en-GB" sz="3200" i="1" dirty="0" err="1">
                <a:latin typeface="+mj-lt"/>
              </a:rPr>
              <a:t>jasno</a:t>
            </a:r>
            <a:r>
              <a:rPr lang="en-GB" sz="3200" i="1" dirty="0">
                <a:latin typeface="+mj-lt"/>
              </a:rPr>
              <a:t> </a:t>
            </a:r>
            <a:r>
              <a:rPr lang="en-GB" sz="3200" i="1" dirty="0" err="1">
                <a:latin typeface="+mj-lt"/>
              </a:rPr>
              <a:t>i</a:t>
            </a:r>
            <a:r>
              <a:rPr lang="en-GB" sz="3200" i="1" dirty="0">
                <a:latin typeface="+mj-lt"/>
              </a:rPr>
              <a:t> bez </a:t>
            </a:r>
            <a:r>
              <a:rPr lang="en-GB" sz="3200" i="1" dirty="0" err="1">
                <a:latin typeface="+mj-lt"/>
              </a:rPr>
              <a:t>mešanja</a:t>
            </a:r>
            <a:r>
              <a:rPr lang="en-GB" sz="3200" i="1" dirty="0">
                <a:latin typeface="+mj-lt"/>
              </a:rPr>
              <a:t>. Toga </a:t>
            </a:r>
            <a:r>
              <a:rPr lang="en-GB" sz="3200" i="1" dirty="0" err="1">
                <a:latin typeface="+mj-lt"/>
              </a:rPr>
              <a:t>nema</a:t>
            </a:r>
            <a:r>
              <a:rPr lang="en-GB" sz="3200" i="1" dirty="0">
                <a:latin typeface="+mj-lt"/>
              </a:rPr>
              <a:t>. </a:t>
            </a:r>
            <a:r>
              <a:rPr lang="en-GB" sz="3200" i="1" dirty="0" err="1">
                <a:latin typeface="+mj-lt"/>
              </a:rPr>
              <a:t>Nego</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uklopljena</a:t>
            </a:r>
            <a:r>
              <a:rPr lang="en-GB" sz="3200" i="1" dirty="0">
                <a:latin typeface="+mj-lt"/>
              </a:rPr>
              <a:t> u </a:t>
            </a:r>
            <a:r>
              <a:rPr lang="en-GB" sz="3200" i="1" dirty="0" err="1">
                <a:latin typeface="+mj-lt"/>
              </a:rPr>
              <a:t>dečije</a:t>
            </a:r>
            <a:r>
              <a:rPr lang="en-GB" sz="3200" i="1" dirty="0">
                <a:latin typeface="+mj-lt"/>
              </a:rPr>
              <a:t> </a:t>
            </a:r>
            <a:r>
              <a:rPr lang="en-GB" sz="3200" i="1" dirty="0" err="1">
                <a:latin typeface="+mj-lt"/>
              </a:rPr>
              <a:t>obaveze</a:t>
            </a:r>
            <a:r>
              <a:rPr lang="en-GB" sz="3200" i="1" dirty="0">
                <a:latin typeface="+mj-lt"/>
              </a:rPr>
              <a:t>. Pa </a:t>
            </a:r>
            <a:r>
              <a:rPr lang="en-GB" sz="3200" i="1" dirty="0" err="1">
                <a:latin typeface="+mj-lt"/>
              </a:rPr>
              <a:t>brinem</a:t>
            </a:r>
            <a:r>
              <a:rPr lang="en-GB" sz="3200" i="1" dirty="0">
                <a:latin typeface="+mj-lt"/>
              </a:rPr>
              <a:t> </a:t>
            </a:r>
            <a:r>
              <a:rPr lang="en-GB" sz="3200" i="1" dirty="0" err="1">
                <a:latin typeface="+mj-lt"/>
              </a:rPr>
              <a:t>i</a:t>
            </a:r>
            <a:r>
              <a:rPr lang="en-GB" sz="3200" i="1" dirty="0">
                <a:latin typeface="+mj-lt"/>
              </a:rPr>
              <a:t> o </a:t>
            </a:r>
            <a:r>
              <a:rPr lang="en-GB" sz="3200" i="1" dirty="0" err="1">
                <a:latin typeface="+mj-lt"/>
              </a:rPr>
              <a:t>toj</a:t>
            </a:r>
            <a:r>
              <a:rPr lang="en-GB" sz="3200" i="1" dirty="0">
                <a:latin typeface="+mj-lt"/>
              </a:rPr>
              <a:t> </a:t>
            </a:r>
            <a:r>
              <a:rPr lang="en-GB" sz="3200" i="1" dirty="0" err="1">
                <a:latin typeface="+mj-lt"/>
              </a:rPr>
              <a:t>baki</a:t>
            </a:r>
            <a:r>
              <a:rPr lang="en-GB" sz="3200" i="1" dirty="0">
                <a:latin typeface="+mj-lt"/>
              </a:rPr>
              <a:t> </a:t>
            </a:r>
            <a:r>
              <a:rPr lang="en-GB" sz="3200" i="1" dirty="0" err="1">
                <a:latin typeface="+mj-lt"/>
              </a:rPr>
              <a:t>koja</a:t>
            </a:r>
            <a:r>
              <a:rPr lang="en-GB" sz="3200" i="1" dirty="0">
                <a:latin typeface="+mj-lt"/>
              </a:rPr>
              <a:t> je </a:t>
            </a:r>
            <a:r>
              <a:rPr lang="en-GB" sz="3200" i="1" dirty="0" err="1">
                <a:latin typeface="+mj-lt"/>
              </a:rPr>
              <a:t>brinula</a:t>
            </a:r>
            <a:r>
              <a:rPr lang="en-GB" sz="3200" i="1" dirty="0">
                <a:latin typeface="+mj-lt"/>
              </a:rPr>
              <a:t> o </a:t>
            </a:r>
            <a:r>
              <a:rPr lang="en-GB" sz="3200" i="1" dirty="0" err="1">
                <a:latin typeface="+mj-lt"/>
              </a:rPr>
              <a:t>nama</a:t>
            </a:r>
            <a:r>
              <a:rPr lang="en-GB" sz="3200" i="1" dirty="0">
                <a:latin typeface="+mj-lt"/>
              </a:rPr>
              <a:t>, je l’ da, </a:t>
            </a:r>
            <a:r>
              <a:rPr lang="en-GB" sz="3200" i="1" dirty="0" err="1">
                <a:latin typeface="+mj-lt"/>
              </a:rPr>
              <a:t>dok</a:t>
            </a:r>
            <a:r>
              <a:rPr lang="en-GB" sz="3200" i="1" dirty="0">
                <a:latin typeface="+mj-lt"/>
              </a:rPr>
              <a:t> je </a:t>
            </a:r>
            <a:r>
              <a:rPr lang="en-GB" sz="3200" i="1" dirty="0" err="1">
                <a:latin typeface="+mj-lt"/>
              </a:rPr>
              <a:t>živela</a:t>
            </a:r>
            <a:r>
              <a:rPr lang="en-GB" sz="3200" i="1" dirty="0">
                <a:latin typeface="+mj-lt"/>
              </a:rPr>
              <a:t> s </a:t>
            </a:r>
            <a:r>
              <a:rPr lang="en-GB" sz="3200" i="1" dirty="0" err="1">
                <a:latin typeface="+mj-lt"/>
              </a:rPr>
              <a:t>nama</a:t>
            </a:r>
            <a:r>
              <a:rPr lang="en-GB" sz="3200" i="1" dirty="0">
                <a:latin typeface="+mj-lt"/>
              </a:rPr>
              <a:t> u [</a:t>
            </a:r>
            <a:r>
              <a:rPr lang="en-GB" sz="3200" i="1" dirty="0" err="1">
                <a:latin typeface="+mj-lt"/>
              </a:rPr>
              <a:t>ime</a:t>
            </a:r>
            <a:r>
              <a:rPr lang="en-GB" sz="3200" i="1" dirty="0">
                <a:latin typeface="+mj-lt"/>
              </a:rPr>
              <a:t> </a:t>
            </a:r>
            <a:r>
              <a:rPr lang="en-GB" sz="3200" i="1" dirty="0" err="1">
                <a:latin typeface="+mj-lt"/>
              </a:rPr>
              <a:t>grada</a:t>
            </a:r>
            <a:r>
              <a:rPr lang="en-GB" sz="3200" i="1" dirty="0">
                <a:latin typeface="+mj-lt"/>
              </a:rPr>
              <a:t>]. I </a:t>
            </a:r>
            <a:r>
              <a:rPr lang="en-GB" sz="3200" i="1" dirty="0" err="1">
                <a:latin typeface="+mj-lt"/>
              </a:rPr>
              <a:t>onda</a:t>
            </a:r>
            <a:r>
              <a:rPr lang="en-GB" sz="3200" i="1" dirty="0">
                <a:latin typeface="+mj-lt"/>
              </a:rPr>
              <a:t> </a:t>
            </a:r>
            <a:r>
              <a:rPr lang="en-GB" sz="3200" i="1" dirty="0" err="1">
                <a:latin typeface="+mj-lt"/>
              </a:rPr>
              <a:t>praktično</a:t>
            </a:r>
            <a:r>
              <a:rPr lang="en-GB" sz="3200" i="1" dirty="0">
                <a:latin typeface="+mj-lt"/>
              </a:rPr>
              <a:t> </a:t>
            </a:r>
            <a:r>
              <a:rPr lang="en-GB" sz="3200" i="1" dirty="0" err="1">
                <a:latin typeface="+mj-lt"/>
              </a:rPr>
              <a:t>dan</a:t>
            </a:r>
            <a:r>
              <a:rPr lang="en-GB" sz="3200" i="1" dirty="0">
                <a:latin typeface="+mj-lt"/>
              </a:rPr>
              <a:t> </a:t>
            </a:r>
            <a:r>
              <a:rPr lang="en-GB" sz="3200" i="1" dirty="0" err="1">
                <a:latin typeface="+mj-lt"/>
              </a:rPr>
              <a:t>kad</a:t>
            </a:r>
            <a:r>
              <a:rPr lang="en-GB" sz="3200" i="1" dirty="0">
                <a:latin typeface="+mj-lt"/>
              </a:rPr>
              <a:t> </a:t>
            </a:r>
            <a:r>
              <a:rPr lang="en-GB" sz="3200" i="1" dirty="0" err="1">
                <a:latin typeface="+mj-lt"/>
              </a:rPr>
              <a:t>počne</a:t>
            </a:r>
            <a:r>
              <a:rPr lang="en-GB" sz="3200" i="1" dirty="0">
                <a:latin typeface="+mj-lt"/>
              </a:rPr>
              <a:t> od </a:t>
            </a:r>
            <a:r>
              <a:rPr lang="en-GB" sz="3200" i="1" dirty="0" err="1">
                <a:latin typeface="+mj-lt"/>
              </a:rPr>
              <a:t>sedam</a:t>
            </a:r>
            <a:r>
              <a:rPr lang="en-GB" sz="3200" i="1" dirty="0">
                <a:latin typeface="+mj-lt"/>
              </a:rPr>
              <a:t> </a:t>
            </a:r>
            <a:r>
              <a:rPr lang="en-GB" sz="3200" i="1" dirty="0" err="1">
                <a:latin typeface="+mj-lt"/>
              </a:rPr>
              <a:t>ujutru</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napolju</a:t>
            </a:r>
            <a:r>
              <a:rPr lang="en-GB" sz="3200" i="1" dirty="0">
                <a:latin typeface="+mj-lt"/>
              </a:rPr>
              <a:t>, on </a:t>
            </a:r>
            <a:r>
              <a:rPr lang="en-GB" sz="3200" i="1" dirty="0" err="1">
                <a:latin typeface="+mj-lt"/>
              </a:rPr>
              <a:t>traje</a:t>
            </a:r>
            <a:r>
              <a:rPr lang="en-GB" sz="3200" i="1" dirty="0">
                <a:latin typeface="+mj-lt"/>
              </a:rPr>
              <a:t> </a:t>
            </a:r>
            <a:r>
              <a:rPr lang="en-GB" sz="3200" i="1" dirty="0" err="1">
                <a:latin typeface="+mj-lt"/>
              </a:rPr>
              <a:t>dok</a:t>
            </a:r>
            <a:r>
              <a:rPr lang="en-GB" sz="3200" i="1" dirty="0">
                <a:latin typeface="+mj-lt"/>
              </a:rPr>
              <a:t> </a:t>
            </a:r>
            <a:r>
              <a:rPr lang="en-GB" sz="3200" i="1" dirty="0" err="1">
                <a:latin typeface="+mj-lt"/>
              </a:rPr>
              <a:t>ja</a:t>
            </a:r>
            <a:r>
              <a:rPr lang="en-GB" sz="3200" i="1" dirty="0">
                <a:latin typeface="+mj-lt"/>
              </a:rPr>
              <a:t> ne </a:t>
            </a:r>
            <a:r>
              <a:rPr lang="en-GB" sz="3200" i="1" dirty="0" err="1">
                <a:latin typeface="+mj-lt"/>
              </a:rPr>
              <a:t>završim</a:t>
            </a:r>
            <a:r>
              <a:rPr lang="en-GB" sz="3200" i="1" dirty="0">
                <a:latin typeface="+mj-lt"/>
              </a:rPr>
              <a:t> </a:t>
            </a:r>
            <a:r>
              <a:rPr lang="en-GB" sz="3200" i="1" dirty="0" err="1">
                <a:latin typeface="+mj-lt"/>
              </a:rPr>
              <a:t>sa</a:t>
            </a:r>
            <a:r>
              <a:rPr lang="en-GB" sz="3200" i="1" dirty="0">
                <a:latin typeface="+mj-lt"/>
              </a:rPr>
              <a:t> </a:t>
            </a:r>
            <a:r>
              <a:rPr lang="en-GB" sz="3200" i="1" dirty="0" err="1">
                <a:latin typeface="+mj-lt"/>
              </a:rPr>
              <a:t>probama</a:t>
            </a:r>
            <a:r>
              <a:rPr lang="en-GB" sz="3200" i="1" dirty="0">
                <a:latin typeface="+mj-lt"/>
              </a:rPr>
              <a:t> </a:t>
            </a:r>
            <a:r>
              <a:rPr lang="en-GB" sz="3200" i="1" dirty="0" err="1">
                <a:latin typeface="+mj-lt"/>
              </a:rPr>
              <a:t>recimo</a:t>
            </a:r>
            <a:r>
              <a:rPr lang="en-GB" sz="3200" i="1" dirty="0">
                <a:latin typeface="+mj-lt"/>
              </a:rPr>
              <a:t>, </a:t>
            </a:r>
            <a:r>
              <a:rPr lang="en-GB" sz="3200" i="1" dirty="0" err="1">
                <a:latin typeface="+mj-lt"/>
              </a:rPr>
              <a:t>deset</a:t>
            </a:r>
            <a:r>
              <a:rPr lang="en-GB" sz="3200" i="1" dirty="0">
                <a:latin typeface="+mj-lt"/>
              </a:rPr>
              <a:t>, </a:t>
            </a:r>
            <a:r>
              <a:rPr lang="en-GB" sz="3200" i="1" dirty="0" err="1">
                <a:latin typeface="+mj-lt"/>
              </a:rPr>
              <a:t>pola</a:t>
            </a:r>
            <a:r>
              <a:rPr lang="en-GB" sz="3200" i="1" dirty="0">
                <a:latin typeface="+mj-lt"/>
              </a:rPr>
              <a:t> </a:t>
            </a:r>
            <a:r>
              <a:rPr lang="en-GB" sz="3200" i="1" dirty="0" err="1">
                <a:latin typeface="+mj-lt"/>
              </a:rPr>
              <a:t>jedanaest</a:t>
            </a:r>
            <a:r>
              <a:rPr lang="en-GB" sz="3200" i="1" dirty="0">
                <a:latin typeface="+mj-lt"/>
              </a:rPr>
              <a:t> </a:t>
            </a:r>
            <a:r>
              <a:rPr lang="en-GB" sz="3200" i="1" dirty="0" err="1">
                <a:latin typeface="+mj-lt"/>
              </a:rPr>
              <a:t>uveče</a:t>
            </a:r>
            <a:r>
              <a:rPr lang="en-GB" sz="3200" i="1" dirty="0">
                <a:latin typeface="+mj-lt"/>
              </a:rPr>
              <a:t>. Sa </a:t>
            </a:r>
            <a:r>
              <a:rPr lang="en-GB" sz="3200" i="1" dirty="0" err="1">
                <a:latin typeface="+mj-lt"/>
              </a:rPr>
              <a:t>nekakvim</a:t>
            </a:r>
            <a:r>
              <a:rPr lang="en-GB" sz="3200" i="1" dirty="0">
                <a:latin typeface="+mj-lt"/>
              </a:rPr>
              <a:t> </a:t>
            </a:r>
            <a:r>
              <a:rPr lang="en-GB" sz="3200" i="1" dirty="0" err="1">
                <a:latin typeface="+mj-lt"/>
              </a:rPr>
              <a:t>pauzama</a:t>
            </a:r>
            <a:r>
              <a:rPr lang="en-GB" sz="3200" i="1" dirty="0">
                <a:latin typeface="+mj-lt"/>
              </a:rPr>
              <a:t>, al’ </a:t>
            </a:r>
            <a:r>
              <a:rPr lang="en-GB" sz="3200" i="1" dirty="0" err="1">
                <a:latin typeface="+mj-lt"/>
              </a:rPr>
              <a:t>koje</a:t>
            </a:r>
            <a:r>
              <a:rPr lang="en-GB" sz="3200" i="1" dirty="0">
                <a:latin typeface="+mj-lt"/>
              </a:rPr>
              <a:t> </a:t>
            </a:r>
            <a:r>
              <a:rPr lang="en-GB" sz="3200" i="1" dirty="0" err="1">
                <a:latin typeface="+mj-lt"/>
              </a:rPr>
              <a:t>su</a:t>
            </a:r>
            <a:r>
              <a:rPr lang="en-GB" sz="3200" i="1" dirty="0">
                <a:latin typeface="+mj-lt"/>
              </a:rPr>
              <a:t> u tom </a:t>
            </a:r>
            <a:r>
              <a:rPr lang="en-GB" sz="3200" i="1" dirty="0" err="1">
                <a:latin typeface="+mj-lt"/>
              </a:rPr>
              <a:t>nekom</a:t>
            </a:r>
            <a:r>
              <a:rPr lang="en-GB" sz="3200" i="1" dirty="0">
                <a:latin typeface="+mj-lt"/>
              </a:rPr>
              <a:t> </a:t>
            </a:r>
            <a:r>
              <a:rPr lang="en-GB" sz="3200" i="1" dirty="0" err="1">
                <a:latin typeface="+mj-lt"/>
              </a:rPr>
              <a:t>tempu</a:t>
            </a:r>
            <a:r>
              <a:rPr lang="en-GB" sz="3200" i="1" dirty="0">
                <a:latin typeface="+mj-lt"/>
              </a:rPr>
              <a:t> da </a:t>
            </a:r>
            <a:r>
              <a:rPr lang="en-GB" sz="3200" i="1" dirty="0" err="1">
                <a:latin typeface="+mj-lt"/>
              </a:rPr>
              <a:t>dođu</a:t>
            </a:r>
            <a:r>
              <a:rPr lang="en-GB" sz="3200" i="1" dirty="0">
                <a:latin typeface="+mj-lt"/>
              </a:rPr>
              <a:t>, </a:t>
            </a:r>
            <a:r>
              <a:rPr lang="en-GB" sz="3200" i="1" dirty="0" err="1">
                <a:latin typeface="+mj-lt"/>
              </a:rPr>
              <a:t>zanemarljive</a:t>
            </a:r>
            <a:r>
              <a:rPr lang="en-GB" sz="3200" i="1" dirty="0">
                <a:latin typeface="+mj-lt"/>
              </a:rPr>
              <a:t>. </a:t>
            </a:r>
            <a:r>
              <a:rPr lang="en-GB" sz="3200" i="1" dirty="0" err="1">
                <a:latin typeface="+mj-lt"/>
              </a:rPr>
              <a:t>Eto</a:t>
            </a:r>
            <a:r>
              <a:rPr lang="en-GB" sz="3200" i="1" dirty="0">
                <a:latin typeface="+mj-lt"/>
              </a:rPr>
              <a:t>, </a:t>
            </a:r>
            <a:r>
              <a:rPr lang="en-GB" sz="3200" i="1" dirty="0" err="1">
                <a:latin typeface="+mj-lt"/>
              </a:rPr>
              <a:t>iskreno</a:t>
            </a:r>
            <a:r>
              <a:rPr lang="en-GB" sz="3200" i="1" dirty="0">
                <a:latin typeface="+mj-lt"/>
              </a:rPr>
              <a:t>. </a:t>
            </a:r>
            <a:r>
              <a:rPr lang="en-GB" sz="3200" i="1" dirty="0" err="1">
                <a:latin typeface="+mj-lt"/>
              </a:rPr>
              <a:t>Mislim</a:t>
            </a:r>
            <a:r>
              <a:rPr lang="en-GB" sz="3200" i="1" dirty="0">
                <a:latin typeface="+mj-lt"/>
              </a:rPr>
              <a:t> </a:t>
            </a:r>
            <a:r>
              <a:rPr lang="en-GB" sz="3200" i="1" dirty="0" err="1">
                <a:latin typeface="+mj-lt"/>
              </a:rPr>
              <a:t>ako</a:t>
            </a:r>
            <a:r>
              <a:rPr lang="en-GB" sz="3200" i="1" dirty="0">
                <a:latin typeface="+mj-lt"/>
              </a:rPr>
              <a:t> </a:t>
            </a:r>
            <a:r>
              <a:rPr lang="en-GB" sz="3200" i="1" dirty="0" err="1">
                <a:latin typeface="+mj-lt"/>
              </a:rPr>
              <a:t>pričamo</a:t>
            </a:r>
            <a:r>
              <a:rPr lang="en-GB" sz="3200" i="1" dirty="0">
                <a:latin typeface="+mj-lt"/>
              </a:rPr>
              <a:t>, </a:t>
            </a:r>
            <a:r>
              <a:rPr lang="en-GB" sz="3200" i="1" dirty="0" err="1">
                <a:latin typeface="+mj-lt"/>
              </a:rPr>
              <a:t>tako</a:t>
            </a:r>
            <a:r>
              <a:rPr lang="en-GB" sz="3200" i="1" dirty="0">
                <a:latin typeface="+mj-lt"/>
              </a:rPr>
              <a:t> </a:t>
            </a:r>
            <a:r>
              <a:rPr lang="en-GB" sz="3200" i="1" dirty="0" err="1">
                <a:latin typeface="+mj-lt"/>
              </a:rPr>
              <a:t>izgleda</a:t>
            </a:r>
            <a:r>
              <a:rPr lang="en-GB" sz="3200" i="1" dirty="0">
                <a:latin typeface="+mj-lt"/>
              </a:rPr>
              <a:t> </a:t>
            </a:r>
            <a:r>
              <a:rPr lang="en-GB" sz="3200" i="1" dirty="0" err="1">
                <a:latin typeface="+mj-lt"/>
              </a:rPr>
              <a:t>moj</a:t>
            </a:r>
            <a:r>
              <a:rPr lang="en-GB" sz="3200" i="1" dirty="0">
                <a:latin typeface="+mj-lt"/>
              </a:rPr>
              <a:t> </a:t>
            </a:r>
            <a:r>
              <a:rPr lang="en-GB" sz="3200" i="1" dirty="0" err="1">
                <a:latin typeface="+mj-lt"/>
              </a:rPr>
              <a:t>dan.</a:t>
            </a:r>
            <a:r>
              <a:rPr lang="en-GB" sz="3200" b="1" dirty="0"/>
              <a:t> (</a:t>
            </a:r>
            <a:r>
              <a:rPr lang="en-GB" sz="3200" b="1" dirty="0" err="1"/>
              <a:t>Sagovornica</a:t>
            </a:r>
            <a:r>
              <a:rPr lang="en-GB" sz="3200" b="1" dirty="0"/>
              <a:t> </a:t>
            </a:r>
            <a:r>
              <a:rPr lang="en-GB" sz="3200" b="1" dirty="0" err="1"/>
              <a:t>broj</a:t>
            </a:r>
            <a:r>
              <a:rPr lang="en-GB" sz="3200" b="1" dirty="0"/>
              <a:t> 11, </a:t>
            </a:r>
            <a:r>
              <a:rPr lang="en-GB" sz="3200" b="1" dirty="0" err="1"/>
              <a:t>etnomuzikološkinja</a:t>
            </a:r>
            <a:r>
              <a:rPr lang="en-GB" sz="3200" b="1" dirty="0"/>
              <a:t>, </a:t>
            </a:r>
            <a:r>
              <a:rPr lang="en-GB" sz="3200" b="1" dirty="0" err="1"/>
              <a:t>profesorka</a:t>
            </a:r>
            <a:r>
              <a:rPr lang="en-GB" sz="3200" b="1" dirty="0"/>
              <a:t> </a:t>
            </a:r>
            <a:r>
              <a:rPr lang="en-GB" sz="3200" b="1" dirty="0" err="1"/>
              <a:t>muzike</a:t>
            </a:r>
            <a:r>
              <a:rPr lang="en-GB" sz="3200" b="1" dirty="0"/>
              <a:t>, </a:t>
            </a:r>
            <a:r>
              <a:rPr lang="en-GB" sz="3200" b="1" dirty="0" err="1"/>
              <a:t>muzičarka</a:t>
            </a:r>
            <a:r>
              <a:rPr lang="en-GB" sz="3200" b="1" dirty="0"/>
              <a:t> u </a:t>
            </a:r>
            <a:r>
              <a:rPr lang="en-GB" sz="3200" b="1" dirty="0" err="1"/>
              <a:t>bendu</a:t>
            </a:r>
            <a:r>
              <a:rPr lang="en-GB" sz="3200" b="1" dirty="0"/>
              <a:t>, 36 </a:t>
            </a:r>
            <a:r>
              <a:rPr lang="en-GB" sz="3200" b="1" dirty="0" err="1"/>
              <a:t>godina</a:t>
            </a:r>
            <a:r>
              <a:rPr lang="en-GB" sz="3200"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72074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893"/>
            <a:ext cx="10515600" cy="777875"/>
          </a:xfrm>
        </p:spPr>
        <p:txBody>
          <a:bodyPr>
            <a:normAutofit fontScale="90000"/>
          </a:bodyPr>
          <a:lstStyle/>
          <a:p>
            <a:pPr algn="ctr"/>
            <a:r>
              <a:rPr lang="pl-PL" sz="4000" dirty="0"/>
              <a:t>PROFESIONALNA ISKUSTVA </a:t>
            </a:r>
            <a:br>
              <a:rPr lang="pl-PL" sz="4000" dirty="0"/>
            </a:br>
            <a:r>
              <a:rPr lang="pl-PL" sz="4000" dirty="0"/>
              <a:t>RADNICA U KULTURI</a:t>
            </a:r>
            <a:br>
              <a:rPr lang="en-GB" dirty="0"/>
            </a:br>
            <a:endParaRPr lang="en-GB" dirty="0"/>
          </a:p>
        </p:txBody>
      </p:sp>
      <p:sp>
        <p:nvSpPr>
          <p:cNvPr id="3" name="Content Placeholder 2"/>
          <p:cNvSpPr>
            <a:spLocks noGrp="1"/>
          </p:cNvSpPr>
          <p:nvPr>
            <p:ph idx="1"/>
          </p:nvPr>
        </p:nvSpPr>
        <p:spPr>
          <a:xfrm>
            <a:off x="1381538" y="1890445"/>
            <a:ext cx="9972261" cy="4643918"/>
          </a:xfrm>
        </p:spPr>
        <p:txBody>
          <a:bodyPr>
            <a:normAutofit/>
          </a:bodyPr>
          <a:lstStyle/>
          <a:p>
            <a:r>
              <a:rPr lang="en-GB" sz="3200" i="1" dirty="0" err="1">
                <a:latin typeface="+mj-lt"/>
              </a:rPr>
              <a:t>Zapravo</a:t>
            </a:r>
            <a:r>
              <a:rPr lang="en-GB" sz="3200" i="1" dirty="0">
                <a:latin typeface="+mj-lt"/>
              </a:rPr>
              <a:t>, koliko god </a:t>
            </a:r>
            <a:r>
              <a:rPr lang="en-GB" sz="3200" i="1" dirty="0" err="1">
                <a:latin typeface="+mj-lt"/>
              </a:rPr>
              <a:t>glupo</a:t>
            </a:r>
            <a:r>
              <a:rPr lang="en-GB" sz="3200" i="1" dirty="0">
                <a:latin typeface="+mj-lt"/>
              </a:rPr>
              <a:t> </a:t>
            </a:r>
            <a:r>
              <a:rPr lang="en-GB" sz="3200" i="1" dirty="0" err="1">
                <a:latin typeface="+mj-lt"/>
              </a:rPr>
              <a:t>zvuči</a:t>
            </a:r>
            <a:r>
              <a:rPr lang="en-GB" sz="3200" i="1" dirty="0">
                <a:latin typeface="+mj-lt"/>
              </a:rPr>
              <a:t>, </a:t>
            </a:r>
            <a:r>
              <a:rPr lang="en-GB" sz="3200" i="1" dirty="0" err="1">
                <a:latin typeface="+mj-lt"/>
              </a:rPr>
              <a:t>ja</a:t>
            </a:r>
            <a:r>
              <a:rPr lang="en-GB" sz="3200" i="1" dirty="0">
                <a:latin typeface="+mj-lt"/>
              </a:rPr>
              <a:t> </a:t>
            </a:r>
            <a:r>
              <a:rPr lang="en-GB" sz="3200" i="1" dirty="0" err="1">
                <a:latin typeface="+mj-lt"/>
              </a:rPr>
              <a:t>volim</a:t>
            </a:r>
            <a:r>
              <a:rPr lang="en-GB" sz="3200" i="1" dirty="0">
                <a:latin typeface="+mj-lt"/>
              </a:rPr>
              <a:t> da imam </a:t>
            </a:r>
            <a:r>
              <a:rPr lang="en-GB" sz="3200" i="1" dirty="0" err="1">
                <a:latin typeface="+mj-lt"/>
              </a:rPr>
              <a:t>radno</a:t>
            </a:r>
            <a:r>
              <a:rPr lang="en-GB" sz="3200" i="1" dirty="0">
                <a:latin typeface="+mj-lt"/>
              </a:rPr>
              <a:t> </a:t>
            </a:r>
            <a:r>
              <a:rPr lang="en-GB" sz="3200" i="1" dirty="0" err="1">
                <a:latin typeface="+mj-lt"/>
              </a:rPr>
              <a:t>vreme</a:t>
            </a:r>
            <a:r>
              <a:rPr lang="en-GB" sz="3200" i="1" dirty="0">
                <a:latin typeface="+mj-lt"/>
              </a:rPr>
              <a:t>. To </a:t>
            </a:r>
            <a:r>
              <a:rPr lang="en-GB" sz="3200" i="1" dirty="0" err="1">
                <a:latin typeface="+mj-lt"/>
              </a:rPr>
              <a:t>podrazumeva</a:t>
            </a:r>
            <a:r>
              <a:rPr lang="en-GB" sz="3200" i="1" dirty="0">
                <a:latin typeface="+mj-lt"/>
              </a:rPr>
              <a:t> da </a:t>
            </a:r>
            <a:r>
              <a:rPr lang="en-GB" sz="3200" i="1" dirty="0" err="1">
                <a:latin typeface="+mj-lt"/>
              </a:rPr>
              <a:t>znam</a:t>
            </a:r>
            <a:r>
              <a:rPr lang="en-GB" sz="3200" i="1" dirty="0">
                <a:latin typeface="+mj-lt"/>
              </a:rPr>
              <a:t> </a:t>
            </a:r>
            <a:r>
              <a:rPr lang="en-GB" sz="3200" i="1" dirty="0" err="1">
                <a:latin typeface="+mj-lt"/>
              </a:rPr>
              <a:t>kada</a:t>
            </a:r>
            <a:r>
              <a:rPr lang="en-GB" sz="3200" i="1" dirty="0">
                <a:latin typeface="+mj-lt"/>
              </a:rPr>
              <a:t> </a:t>
            </a:r>
            <a:r>
              <a:rPr lang="en-GB" sz="3200" i="1" dirty="0" err="1">
                <a:latin typeface="+mj-lt"/>
              </a:rPr>
              <a:t>ću</a:t>
            </a:r>
            <a:r>
              <a:rPr lang="en-GB" sz="3200" i="1" dirty="0">
                <a:latin typeface="+mj-lt"/>
              </a:rPr>
              <a:t> </a:t>
            </a:r>
            <a:r>
              <a:rPr lang="en-GB" sz="3200" i="1" dirty="0" err="1">
                <a:latin typeface="+mj-lt"/>
              </a:rPr>
              <a:t>biti</a:t>
            </a:r>
            <a:r>
              <a:rPr lang="en-GB" sz="3200" i="1" dirty="0">
                <a:latin typeface="+mj-lt"/>
              </a:rPr>
              <a:t> </a:t>
            </a:r>
            <a:r>
              <a:rPr lang="en-GB" sz="3200" i="1" dirty="0" err="1">
                <a:latin typeface="+mj-lt"/>
              </a:rPr>
              <a:t>zauzeta</a:t>
            </a:r>
            <a:r>
              <a:rPr lang="en-GB" sz="3200" i="1" dirty="0">
                <a:latin typeface="+mj-lt"/>
              </a:rPr>
              <a:t>. </a:t>
            </a:r>
            <a:r>
              <a:rPr lang="en-GB" sz="3200" i="1" dirty="0" err="1">
                <a:latin typeface="+mj-lt"/>
              </a:rPr>
              <a:t>Mislim</a:t>
            </a:r>
            <a:r>
              <a:rPr lang="en-GB" sz="3200" i="1" dirty="0">
                <a:latin typeface="+mj-lt"/>
              </a:rPr>
              <a:t> da </a:t>
            </a:r>
            <a:r>
              <a:rPr lang="en-GB" sz="3200" i="1" dirty="0" err="1">
                <a:latin typeface="+mj-lt"/>
              </a:rPr>
              <a:t>frilenserski</a:t>
            </a:r>
            <a:r>
              <a:rPr lang="en-GB" sz="3200" i="1" dirty="0">
                <a:latin typeface="+mj-lt"/>
              </a:rPr>
              <a:t> </a:t>
            </a:r>
            <a:r>
              <a:rPr lang="en-GB" sz="3200" i="1" dirty="0" err="1">
                <a:latin typeface="+mj-lt"/>
              </a:rPr>
              <a:t>posao</a:t>
            </a:r>
            <a:r>
              <a:rPr lang="en-GB" sz="3200" i="1" dirty="0">
                <a:latin typeface="+mj-lt"/>
              </a:rPr>
              <a:t> u </a:t>
            </a:r>
            <a:r>
              <a:rPr lang="en-GB" sz="3200" i="1" dirty="0" err="1">
                <a:latin typeface="+mj-lt"/>
              </a:rPr>
              <a:t>Srbiji</a:t>
            </a:r>
            <a:r>
              <a:rPr lang="en-GB" sz="3200" i="1" dirty="0">
                <a:latin typeface="+mj-lt"/>
              </a:rPr>
              <a:t> </a:t>
            </a:r>
            <a:r>
              <a:rPr lang="en-GB" sz="3200" i="1" dirty="0" err="1">
                <a:latin typeface="+mj-lt"/>
              </a:rPr>
              <a:t>podrazumeva</a:t>
            </a:r>
            <a:r>
              <a:rPr lang="en-GB" sz="3200" i="1" dirty="0">
                <a:latin typeface="+mj-lt"/>
              </a:rPr>
              <a:t> </a:t>
            </a:r>
            <a:r>
              <a:rPr lang="en-GB" sz="3200" i="1" dirty="0" err="1">
                <a:latin typeface="+mj-lt"/>
              </a:rPr>
              <a:t>i</a:t>
            </a:r>
            <a:r>
              <a:rPr lang="en-GB" sz="3200" i="1" dirty="0">
                <a:latin typeface="+mj-lt"/>
              </a:rPr>
              <a:t> </a:t>
            </a:r>
            <a:r>
              <a:rPr lang="en-GB" sz="3200" i="1" dirty="0" err="1">
                <a:latin typeface="+mj-lt"/>
              </a:rPr>
              <a:t>jednu</a:t>
            </a:r>
            <a:r>
              <a:rPr lang="en-GB" sz="3200" i="1" dirty="0">
                <a:latin typeface="+mj-lt"/>
              </a:rPr>
              <a:t> </a:t>
            </a:r>
            <a:r>
              <a:rPr lang="en-GB" sz="3200" i="1" dirty="0" err="1">
                <a:latin typeface="+mj-lt"/>
              </a:rPr>
              <a:t>vrstu</a:t>
            </a:r>
            <a:r>
              <a:rPr lang="en-GB" sz="3200" i="1" dirty="0">
                <a:latin typeface="+mj-lt"/>
              </a:rPr>
              <a:t> </a:t>
            </a:r>
            <a:r>
              <a:rPr lang="en-GB" sz="3200" i="1" dirty="0" err="1">
                <a:latin typeface="+mj-lt"/>
              </a:rPr>
              <a:t>nekulture</a:t>
            </a:r>
            <a:r>
              <a:rPr lang="en-GB" sz="3200" i="1" dirty="0">
                <a:latin typeface="+mj-lt"/>
              </a:rPr>
              <a:t> </a:t>
            </a:r>
            <a:r>
              <a:rPr lang="en-GB" sz="3200" i="1" dirty="0" err="1">
                <a:latin typeface="+mj-lt"/>
              </a:rPr>
              <a:t>koja</a:t>
            </a:r>
            <a:r>
              <a:rPr lang="en-GB" sz="3200" i="1" dirty="0">
                <a:latin typeface="+mj-lt"/>
              </a:rPr>
              <a:t> </a:t>
            </a:r>
            <a:r>
              <a:rPr lang="en-GB" sz="3200" i="1" dirty="0" err="1">
                <a:latin typeface="+mj-lt"/>
              </a:rPr>
              <a:t>govori</a:t>
            </a:r>
            <a:r>
              <a:rPr lang="en-GB" sz="3200" i="1" dirty="0">
                <a:latin typeface="+mj-lt"/>
              </a:rPr>
              <a:t> da </a:t>
            </a:r>
            <a:r>
              <a:rPr lang="en-GB" sz="3200" i="1" dirty="0" err="1">
                <a:latin typeface="+mj-lt"/>
              </a:rPr>
              <a:t>ti</a:t>
            </a:r>
            <a:r>
              <a:rPr lang="en-GB" sz="3200" i="1" dirty="0">
                <a:latin typeface="+mj-lt"/>
              </a:rPr>
              <a:t> </a:t>
            </a:r>
            <a:r>
              <a:rPr lang="en-GB" sz="3200" i="1" dirty="0" err="1">
                <a:latin typeface="+mj-lt"/>
              </a:rPr>
              <a:t>stalno</a:t>
            </a:r>
            <a:r>
              <a:rPr lang="en-GB" sz="3200" i="1" dirty="0">
                <a:latin typeface="+mj-lt"/>
              </a:rPr>
              <a:t> </a:t>
            </a:r>
            <a:r>
              <a:rPr lang="en-GB" sz="3200" i="1" dirty="0" err="1">
                <a:latin typeface="+mj-lt"/>
              </a:rPr>
              <a:t>moraš</a:t>
            </a:r>
            <a:r>
              <a:rPr lang="en-GB" sz="3200" i="1" dirty="0">
                <a:latin typeface="+mj-lt"/>
              </a:rPr>
              <a:t> da </a:t>
            </a:r>
            <a:r>
              <a:rPr lang="en-GB" sz="3200" i="1" dirty="0" err="1">
                <a:latin typeface="+mj-lt"/>
              </a:rPr>
              <a:t>budeš</a:t>
            </a:r>
            <a:r>
              <a:rPr lang="en-GB" sz="3200" i="1" dirty="0">
                <a:latin typeface="+mj-lt"/>
              </a:rPr>
              <a:t> </a:t>
            </a:r>
            <a:r>
              <a:rPr lang="en-GB" sz="3200" i="1" dirty="0" err="1">
                <a:latin typeface="+mj-lt"/>
              </a:rPr>
              <a:t>dostupan</a:t>
            </a:r>
            <a:r>
              <a:rPr lang="en-GB" sz="3200" i="1" dirty="0">
                <a:latin typeface="+mj-lt"/>
              </a:rPr>
              <a:t>. I </a:t>
            </a:r>
            <a:r>
              <a:rPr lang="en-GB" sz="3200" i="1" dirty="0" err="1">
                <a:latin typeface="+mj-lt"/>
              </a:rPr>
              <a:t>ako</a:t>
            </a:r>
            <a:r>
              <a:rPr lang="en-GB" sz="3200" i="1" dirty="0">
                <a:latin typeface="+mj-lt"/>
              </a:rPr>
              <a:t> nisi </a:t>
            </a:r>
            <a:r>
              <a:rPr lang="en-GB" sz="3200" i="1" dirty="0" err="1">
                <a:latin typeface="+mj-lt"/>
              </a:rPr>
              <a:t>dostupan</a:t>
            </a:r>
            <a:r>
              <a:rPr lang="en-GB" sz="3200" i="1" dirty="0">
                <a:latin typeface="+mj-lt"/>
              </a:rPr>
              <a:t> to se </a:t>
            </a:r>
            <a:r>
              <a:rPr lang="en-GB" sz="3200" i="1" dirty="0" err="1">
                <a:latin typeface="+mj-lt"/>
              </a:rPr>
              <a:t>tumači</a:t>
            </a:r>
            <a:r>
              <a:rPr lang="en-GB" sz="3200" i="1" dirty="0">
                <a:latin typeface="+mj-lt"/>
              </a:rPr>
              <a:t> </a:t>
            </a:r>
            <a:r>
              <a:rPr lang="en-GB" sz="3200" i="1" dirty="0" err="1">
                <a:latin typeface="+mj-lt"/>
              </a:rPr>
              <a:t>kao</a:t>
            </a:r>
            <a:r>
              <a:rPr lang="en-GB" sz="3200" i="1" dirty="0">
                <a:latin typeface="+mj-lt"/>
              </a:rPr>
              <a:t> </a:t>
            </a:r>
            <a:r>
              <a:rPr lang="en-GB" sz="3200" i="1" dirty="0" err="1">
                <a:latin typeface="+mj-lt"/>
              </a:rPr>
              <a:t>nevaspitanje</a:t>
            </a:r>
            <a:r>
              <a:rPr lang="en-GB" sz="3200" i="1" dirty="0">
                <a:latin typeface="+mj-lt"/>
              </a:rPr>
              <a:t> </a:t>
            </a:r>
            <a:r>
              <a:rPr lang="en-GB" sz="3200" i="1" dirty="0" err="1">
                <a:latin typeface="+mj-lt"/>
              </a:rPr>
              <a:t>ili</a:t>
            </a:r>
            <a:r>
              <a:rPr lang="en-GB" sz="3200" i="1" dirty="0">
                <a:latin typeface="+mj-lt"/>
              </a:rPr>
              <a:t> ne </a:t>
            </a:r>
            <a:r>
              <a:rPr lang="en-GB" sz="3200" i="1" dirty="0" err="1">
                <a:latin typeface="+mj-lt"/>
              </a:rPr>
              <a:t>znam</a:t>
            </a:r>
            <a:r>
              <a:rPr lang="en-GB" sz="3200" i="1" dirty="0">
                <a:latin typeface="+mj-lt"/>
              </a:rPr>
              <a:t> </a:t>
            </a:r>
            <a:r>
              <a:rPr lang="en-GB" sz="3200" i="1" dirty="0" err="1">
                <a:latin typeface="+mj-lt"/>
              </a:rPr>
              <a:t>ni</a:t>
            </a:r>
            <a:r>
              <a:rPr lang="en-GB" sz="3200" i="1" dirty="0">
                <a:latin typeface="+mj-lt"/>
              </a:rPr>
              <a:t> </a:t>
            </a:r>
            <a:r>
              <a:rPr lang="en-GB" sz="3200" i="1" dirty="0" err="1">
                <a:latin typeface="+mj-lt"/>
              </a:rPr>
              <a:t>ja</a:t>
            </a:r>
            <a:r>
              <a:rPr lang="en-GB" sz="3200" i="1" dirty="0">
                <a:latin typeface="+mj-lt"/>
              </a:rPr>
              <a:t>... </a:t>
            </a:r>
            <a:r>
              <a:rPr lang="en-GB" sz="3200" i="1" dirty="0" err="1">
                <a:latin typeface="+mj-lt"/>
              </a:rPr>
              <a:t>Što</a:t>
            </a:r>
            <a:r>
              <a:rPr lang="en-GB" sz="3200" i="1" dirty="0">
                <a:latin typeface="+mj-lt"/>
              </a:rPr>
              <a:t> </a:t>
            </a:r>
            <a:r>
              <a:rPr lang="en-GB" sz="3200" i="1" dirty="0" err="1">
                <a:latin typeface="+mj-lt"/>
              </a:rPr>
              <a:t>mislim</a:t>
            </a:r>
            <a:r>
              <a:rPr lang="en-GB" sz="3200" i="1" dirty="0">
                <a:latin typeface="+mj-lt"/>
              </a:rPr>
              <a:t> da bi </a:t>
            </a:r>
            <a:r>
              <a:rPr lang="en-GB" sz="3200" i="1" dirty="0" err="1">
                <a:latin typeface="+mj-lt"/>
              </a:rPr>
              <a:t>stvarno</a:t>
            </a:r>
            <a:r>
              <a:rPr lang="en-GB" sz="3200" i="1" dirty="0">
                <a:latin typeface="+mj-lt"/>
              </a:rPr>
              <a:t> </a:t>
            </a:r>
            <a:r>
              <a:rPr lang="en-GB" sz="3200" i="1" dirty="0" err="1">
                <a:latin typeface="+mj-lt"/>
              </a:rPr>
              <a:t>trebalo</a:t>
            </a:r>
            <a:r>
              <a:rPr lang="en-GB" sz="3200" i="1" dirty="0">
                <a:latin typeface="+mj-lt"/>
              </a:rPr>
              <a:t> da se </a:t>
            </a:r>
            <a:r>
              <a:rPr lang="en-GB" sz="3200" i="1" dirty="0" err="1">
                <a:latin typeface="+mj-lt"/>
              </a:rPr>
              <a:t>promeni</a:t>
            </a:r>
            <a:r>
              <a:rPr lang="en-GB" sz="3200" i="1" dirty="0">
                <a:latin typeface="+mj-lt"/>
              </a:rPr>
              <a:t> </a:t>
            </a:r>
            <a:r>
              <a:rPr lang="en-GB" sz="3200" i="1" dirty="0" err="1">
                <a:latin typeface="+mj-lt"/>
              </a:rPr>
              <a:t>i</a:t>
            </a:r>
            <a:r>
              <a:rPr lang="en-GB" sz="3200" i="1" dirty="0">
                <a:latin typeface="+mj-lt"/>
              </a:rPr>
              <a:t> da mi </a:t>
            </a:r>
            <a:r>
              <a:rPr lang="en-GB" sz="3200" i="1" dirty="0" err="1">
                <a:latin typeface="+mj-lt"/>
              </a:rPr>
              <a:t>jedni</a:t>
            </a:r>
            <a:r>
              <a:rPr lang="en-GB" sz="3200" i="1" dirty="0">
                <a:latin typeface="+mj-lt"/>
              </a:rPr>
              <a:t> </a:t>
            </a:r>
            <a:r>
              <a:rPr lang="en-GB" sz="3200" i="1" dirty="0" err="1">
                <a:latin typeface="+mj-lt"/>
              </a:rPr>
              <a:t>drugima</a:t>
            </a:r>
            <a:r>
              <a:rPr lang="en-GB" sz="3200" i="1" dirty="0">
                <a:latin typeface="+mj-lt"/>
              </a:rPr>
              <a:t> </a:t>
            </a:r>
            <a:r>
              <a:rPr lang="en-GB" sz="3200" i="1" dirty="0" err="1">
                <a:latin typeface="+mj-lt"/>
              </a:rPr>
              <a:t>poštujemo</a:t>
            </a:r>
            <a:r>
              <a:rPr lang="en-GB" sz="3200" i="1" dirty="0">
                <a:latin typeface="+mj-lt"/>
              </a:rPr>
              <a:t> </a:t>
            </a:r>
            <a:r>
              <a:rPr lang="en-GB" sz="3200" i="1" dirty="0" err="1">
                <a:latin typeface="+mj-lt"/>
              </a:rPr>
              <a:t>malo</a:t>
            </a:r>
            <a:r>
              <a:rPr lang="en-GB" sz="3200" i="1" dirty="0">
                <a:latin typeface="+mj-lt"/>
              </a:rPr>
              <a:t> </a:t>
            </a:r>
            <a:r>
              <a:rPr lang="en-GB" sz="3200" i="1" dirty="0" err="1">
                <a:latin typeface="+mj-lt"/>
              </a:rPr>
              <a:t>više</a:t>
            </a:r>
            <a:r>
              <a:rPr lang="en-GB" sz="3200" i="1" dirty="0">
                <a:latin typeface="+mj-lt"/>
              </a:rPr>
              <a:t> </a:t>
            </a:r>
            <a:r>
              <a:rPr lang="en-GB" sz="3200" i="1" dirty="0" err="1">
                <a:latin typeface="+mj-lt"/>
              </a:rPr>
              <a:t>vreme</a:t>
            </a:r>
            <a:r>
              <a:rPr lang="en-GB" sz="3200" i="1" dirty="0">
                <a:latin typeface="+mj-lt"/>
              </a:rPr>
              <a:t>. </a:t>
            </a:r>
            <a:r>
              <a:rPr lang="en-GB" sz="3200" b="1" dirty="0"/>
              <a:t>(</a:t>
            </a:r>
            <a:r>
              <a:rPr lang="en-GB" sz="3200" b="1" dirty="0" err="1"/>
              <a:t>Sagovornica</a:t>
            </a:r>
            <a:r>
              <a:rPr lang="en-GB" sz="3200" b="1" dirty="0"/>
              <a:t> </a:t>
            </a:r>
            <a:r>
              <a:rPr lang="en-GB" sz="3200" b="1" dirty="0" err="1"/>
              <a:t>broj</a:t>
            </a:r>
            <a:r>
              <a:rPr lang="en-GB" sz="3200" b="1" dirty="0"/>
              <a:t> 8, </a:t>
            </a:r>
            <a:r>
              <a:rPr lang="en-GB" sz="3200" b="1" dirty="0" err="1"/>
              <a:t>menadžerka</a:t>
            </a:r>
            <a:r>
              <a:rPr lang="en-GB" sz="3200" b="1" dirty="0"/>
              <a:t> u </a:t>
            </a:r>
            <a:r>
              <a:rPr lang="en-GB" sz="3200" b="1" dirty="0" err="1"/>
              <a:t>kulturi</a:t>
            </a:r>
            <a:r>
              <a:rPr lang="en-GB" sz="3200" b="1" dirty="0"/>
              <a:t> </a:t>
            </a:r>
            <a:r>
              <a:rPr lang="en-GB" sz="3200" b="1" dirty="0" err="1"/>
              <a:t>i</a:t>
            </a:r>
            <a:r>
              <a:rPr lang="en-GB" sz="3200" b="1" dirty="0"/>
              <a:t> </a:t>
            </a:r>
            <a:r>
              <a:rPr lang="en-GB" sz="3200" b="1" dirty="0" err="1"/>
              <a:t>prevoditeljka</a:t>
            </a:r>
            <a:r>
              <a:rPr lang="en-GB" sz="3200" b="1" dirty="0"/>
              <a:t>, NVO, 40 </a:t>
            </a:r>
            <a:r>
              <a:rPr lang="en-GB" sz="3200" b="1" dirty="0" err="1"/>
              <a:t>godina</a:t>
            </a:r>
            <a:r>
              <a:rPr lang="en-GB" sz="3200"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3111857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893"/>
            <a:ext cx="10515600" cy="777875"/>
          </a:xfrm>
        </p:spPr>
        <p:txBody>
          <a:bodyPr>
            <a:normAutofit fontScale="90000"/>
          </a:bodyPr>
          <a:lstStyle/>
          <a:p>
            <a:pPr algn="ctr"/>
            <a:r>
              <a:rPr lang="pl-PL" sz="4000" dirty="0"/>
              <a:t>PROFESIONALNA ISKUSTVA </a:t>
            </a:r>
            <a:br>
              <a:rPr lang="pl-PL" sz="4000" dirty="0"/>
            </a:br>
            <a:r>
              <a:rPr lang="pl-PL" sz="4000" dirty="0"/>
              <a:t>RADNICA U KULTURI</a:t>
            </a:r>
            <a:br>
              <a:rPr lang="en-GB" dirty="0"/>
            </a:br>
            <a:endParaRPr lang="en-GB" dirty="0"/>
          </a:p>
        </p:txBody>
      </p:sp>
      <p:sp>
        <p:nvSpPr>
          <p:cNvPr id="3" name="Content Placeholder 2"/>
          <p:cNvSpPr>
            <a:spLocks noGrp="1"/>
          </p:cNvSpPr>
          <p:nvPr>
            <p:ph idx="1"/>
          </p:nvPr>
        </p:nvSpPr>
        <p:spPr>
          <a:xfrm>
            <a:off x="1109869" y="1809958"/>
            <a:ext cx="9972261" cy="4843675"/>
          </a:xfrm>
        </p:spPr>
        <p:txBody>
          <a:bodyPr>
            <a:normAutofit fontScale="92500" lnSpcReduction="20000"/>
          </a:bodyPr>
          <a:lstStyle/>
          <a:p>
            <a:r>
              <a:rPr lang="en-GB" sz="3200" i="1" dirty="0">
                <a:latin typeface="+mj-lt"/>
              </a:rPr>
              <a:t>Da, </a:t>
            </a:r>
            <a:r>
              <a:rPr lang="en-GB" sz="3200" i="1" dirty="0" err="1">
                <a:latin typeface="+mj-lt"/>
              </a:rPr>
              <a:t>imala</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ozbiljnih</a:t>
            </a:r>
            <a:r>
              <a:rPr lang="en-GB" sz="3200" i="1" dirty="0">
                <a:latin typeface="+mj-lt"/>
              </a:rPr>
              <a:t> </a:t>
            </a:r>
            <a:r>
              <a:rPr lang="en-GB" sz="3200" i="1" dirty="0" err="1">
                <a:latin typeface="+mj-lt"/>
              </a:rPr>
              <a:t>zdravstvenih</a:t>
            </a:r>
            <a:r>
              <a:rPr lang="en-GB" sz="3200" i="1" dirty="0">
                <a:latin typeface="+mj-lt"/>
              </a:rPr>
              <a:t> </a:t>
            </a:r>
            <a:r>
              <a:rPr lang="en-GB" sz="3200" i="1" dirty="0" err="1">
                <a:latin typeface="+mj-lt"/>
              </a:rPr>
              <a:t>problema</a:t>
            </a:r>
            <a:r>
              <a:rPr lang="en-GB" sz="3200" i="1" dirty="0">
                <a:latin typeface="+mj-lt"/>
              </a:rPr>
              <a:t>. To je </a:t>
            </a:r>
            <a:r>
              <a:rPr lang="en-GB" sz="3200" i="1" dirty="0" err="1">
                <a:latin typeface="+mj-lt"/>
              </a:rPr>
              <a:t>bilo</a:t>
            </a:r>
            <a:r>
              <a:rPr lang="en-GB" sz="3200" i="1" dirty="0">
                <a:latin typeface="+mj-lt"/>
              </a:rPr>
              <a:t> </a:t>
            </a:r>
            <a:r>
              <a:rPr lang="en-GB" sz="3200" i="1" dirty="0" err="1">
                <a:latin typeface="+mj-lt"/>
              </a:rPr>
              <a:t>godinu</a:t>
            </a:r>
            <a:r>
              <a:rPr lang="en-GB" sz="3200" i="1" dirty="0">
                <a:latin typeface="+mj-lt"/>
              </a:rPr>
              <a:t> pre </a:t>
            </a:r>
            <a:r>
              <a:rPr lang="en-GB" sz="3200" i="1" dirty="0" err="1">
                <a:latin typeface="+mj-lt"/>
              </a:rPr>
              <a:t>nego</a:t>
            </a:r>
            <a:r>
              <a:rPr lang="en-GB" sz="3200" i="1" dirty="0">
                <a:latin typeface="+mj-lt"/>
              </a:rPr>
              <a:t> </a:t>
            </a:r>
            <a:r>
              <a:rPr lang="en-GB" sz="3200" i="1" dirty="0" err="1">
                <a:latin typeface="+mj-lt"/>
              </a:rPr>
              <a:t>što</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zatrudnela</a:t>
            </a:r>
            <a:r>
              <a:rPr lang="en-GB" sz="3200" i="1" dirty="0">
                <a:latin typeface="+mj-lt"/>
              </a:rPr>
              <a:t> </a:t>
            </a:r>
            <a:r>
              <a:rPr lang="en-GB" sz="3200" i="1" dirty="0" err="1">
                <a:latin typeface="+mj-lt"/>
              </a:rPr>
              <a:t>i</a:t>
            </a:r>
            <a:r>
              <a:rPr lang="en-GB" sz="3200" i="1" dirty="0">
                <a:latin typeface="+mj-lt"/>
              </a:rPr>
              <a:t> </a:t>
            </a:r>
            <a:r>
              <a:rPr lang="en-GB" sz="3200" i="1" dirty="0" err="1">
                <a:latin typeface="+mj-lt"/>
              </a:rPr>
              <a:t>onda</a:t>
            </a:r>
            <a:r>
              <a:rPr lang="en-GB" sz="3200" i="1" dirty="0">
                <a:latin typeface="+mj-lt"/>
              </a:rPr>
              <a:t> je </a:t>
            </a:r>
            <a:r>
              <a:rPr lang="en-GB" sz="3200" i="1" dirty="0" err="1">
                <a:latin typeface="+mj-lt"/>
              </a:rPr>
              <a:t>trajalo</a:t>
            </a:r>
            <a:r>
              <a:rPr lang="en-GB" sz="3200" i="1" dirty="0">
                <a:latin typeface="+mj-lt"/>
              </a:rPr>
              <a:t> </a:t>
            </a:r>
            <a:r>
              <a:rPr lang="en-GB" sz="3200" i="1" dirty="0" err="1">
                <a:latin typeface="+mj-lt"/>
              </a:rPr>
              <a:t>nekoliko</a:t>
            </a:r>
            <a:r>
              <a:rPr lang="en-GB" sz="3200" i="1" dirty="0">
                <a:latin typeface="+mj-lt"/>
              </a:rPr>
              <a:t> </a:t>
            </a:r>
            <a:r>
              <a:rPr lang="en-GB" sz="3200" i="1" dirty="0" err="1">
                <a:latin typeface="+mj-lt"/>
              </a:rPr>
              <a:t>godina</a:t>
            </a:r>
            <a:r>
              <a:rPr lang="en-GB" sz="3200" i="1" dirty="0">
                <a:latin typeface="+mj-lt"/>
              </a:rPr>
              <a:t>. Ne </a:t>
            </a:r>
            <a:r>
              <a:rPr lang="en-GB" sz="3200" i="1" dirty="0" err="1">
                <a:latin typeface="+mj-lt"/>
              </a:rPr>
              <a:t>zna</a:t>
            </a:r>
            <a:r>
              <a:rPr lang="en-GB" sz="3200" i="1" dirty="0">
                <a:latin typeface="+mj-lt"/>
              </a:rPr>
              <a:t> se </a:t>
            </a:r>
            <a:r>
              <a:rPr lang="en-GB" sz="3200" i="1" dirty="0" err="1">
                <a:latin typeface="+mj-lt"/>
              </a:rPr>
              <a:t>naziv</a:t>
            </a:r>
            <a:r>
              <a:rPr lang="en-GB" sz="3200" i="1" dirty="0">
                <a:latin typeface="+mj-lt"/>
              </a:rPr>
              <a:t> </a:t>
            </a:r>
            <a:r>
              <a:rPr lang="en-GB" sz="3200" i="1" dirty="0" err="1">
                <a:latin typeface="+mj-lt"/>
              </a:rPr>
              <a:t>dan-danas</a:t>
            </a:r>
            <a:r>
              <a:rPr lang="en-GB" sz="3200" i="1" dirty="0">
                <a:latin typeface="+mj-lt"/>
              </a:rPr>
              <a:t> toga, </a:t>
            </a:r>
            <a:r>
              <a:rPr lang="en-GB" sz="3200" i="1" dirty="0" err="1">
                <a:latin typeface="+mj-lt"/>
              </a:rPr>
              <a:t>ali</a:t>
            </a:r>
            <a:r>
              <a:rPr lang="en-GB" sz="3200" i="1" dirty="0">
                <a:latin typeface="+mj-lt"/>
              </a:rPr>
              <a:t> je </a:t>
            </a:r>
            <a:r>
              <a:rPr lang="en-GB" sz="3200" i="1" dirty="0" err="1">
                <a:latin typeface="+mj-lt"/>
              </a:rPr>
              <a:t>bilo</a:t>
            </a:r>
            <a:r>
              <a:rPr lang="en-GB" sz="3200" i="1" dirty="0">
                <a:latin typeface="+mj-lt"/>
              </a:rPr>
              <a:t> </a:t>
            </a:r>
            <a:r>
              <a:rPr lang="en-GB" sz="3200" i="1" dirty="0" err="1">
                <a:latin typeface="+mj-lt"/>
              </a:rPr>
              <a:t>strašno</a:t>
            </a:r>
            <a:r>
              <a:rPr lang="en-GB" sz="3200" i="1" dirty="0">
                <a:latin typeface="+mj-lt"/>
              </a:rPr>
              <a:t>, </a:t>
            </a:r>
            <a:r>
              <a:rPr lang="en-GB" sz="3200" i="1" dirty="0" err="1">
                <a:latin typeface="+mj-lt"/>
              </a:rPr>
              <a:t>bolno</a:t>
            </a:r>
            <a:r>
              <a:rPr lang="en-GB" sz="3200" i="1" dirty="0">
                <a:latin typeface="+mj-lt"/>
              </a:rPr>
              <a:t>, </a:t>
            </a:r>
            <a:r>
              <a:rPr lang="en-GB" sz="3200" i="1" dirty="0" err="1">
                <a:latin typeface="+mj-lt"/>
              </a:rPr>
              <a:t>trajalo</a:t>
            </a:r>
            <a:r>
              <a:rPr lang="en-GB" sz="3200" i="1" dirty="0">
                <a:latin typeface="+mj-lt"/>
              </a:rPr>
              <a:t> je, </a:t>
            </a:r>
            <a:r>
              <a:rPr lang="en-GB" sz="3200" i="1" dirty="0" err="1">
                <a:latin typeface="+mj-lt"/>
              </a:rPr>
              <a:t>prostiralo</a:t>
            </a:r>
            <a:r>
              <a:rPr lang="en-GB" sz="3200" i="1" dirty="0">
                <a:latin typeface="+mj-lt"/>
              </a:rPr>
              <a:t> se </a:t>
            </a:r>
            <a:r>
              <a:rPr lang="en-GB" sz="3200" i="1" dirty="0" err="1">
                <a:latin typeface="+mj-lt"/>
              </a:rPr>
              <a:t>svuda</a:t>
            </a:r>
            <a:r>
              <a:rPr lang="en-GB" sz="3200" i="1" dirty="0">
                <a:latin typeface="+mj-lt"/>
              </a:rPr>
              <a:t> </a:t>
            </a:r>
            <a:r>
              <a:rPr lang="en-GB" sz="3200" i="1" dirty="0" err="1">
                <a:latin typeface="+mj-lt"/>
              </a:rPr>
              <a:t>po</a:t>
            </a:r>
            <a:r>
              <a:rPr lang="en-GB" sz="3200" i="1" dirty="0">
                <a:latin typeface="+mj-lt"/>
              </a:rPr>
              <a:t> </a:t>
            </a:r>
            <a:r>
              <a:rPr lang="en-GB" sz="3200" i="1" dirty="0" err="1">
                <a:latin typeface="+mj-lt"/>
              </a:rPr>
              <a:t>telu</a:t>
            </a:r>
            <a:r>
              <a:rPr lang="en-GB" sz="3200" i="1" dirty="0">
                <a:latin typeface="+mj-lt"/>
              </a:rPr>
              <a:t>, </a:t>
            </a:r>
            <a:r>
              <a:rPr lang="en-GB" sz="3200" i="1" dirty="0" err="1">
                <a:latin typeface="+mj-lt"/>
              </a:rPr>
              <a:t>počeviši</a:t>
            </a:r>
            <a:r>
              <a:rPr lang="en-GB" sz="3200" i="1" dirty="0">
                <a:latin typeface="+mj-lt"/>
              </a:rPr>
              <a:t> od </a:t>
            </a:r>
            <a:r>
              <a:rPr lang="en-GB" sz="3200" i="1" dirty="0" err="1">
                <a:latin typeface="+mj-lt"/>
              </a:rPr>
              <a:t>vida</a:t>
            </a:r>
            <a:r>
              <a:rPr lang="en-GB" sz="3200" i="1" dirty="0">
                <a:latin typeface="+mj-lt"/>
              </a:rPr>
              <a:t>, bola u </a:t>
            </a:r>
            <a:r>
              <a:rPr lang="en-GB" sz="3200" i="1" dirty="0" err="1">
                <a:latin typeface="+mj-lt"/>
              </a:rPr>
              <a:t>zglobovima</a:t>
            </a:r>
            <a:r>
              <a:rPr lang="en-GB" sz="3200" i="1" dirty="0">
                <a:latin typeface="+mj-lt"/>
              </a:rPr>
              <a:t>. </a:t>
            </a:r>
            <a:r>
              <a:rPr lang="en-GB" sz="3200" i="1" dirty="0" err="1">
                <a:latin typeface="+mj-lt"/>
              </a:rPr>
              <a:t>Radila</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tako</a:t>
            </a:r>
            <a:r>
              <a:rPr lang="en-GB" sz="3200" i="1" dirty="0">
                <a:latin typeface="+mj-lt"/>
              </a:rPr>
              <a:t> u </a:t>
            </a:r>
            <a:r>
              <a:rPr lang="en-GB" sz="3200" i="1" dirty="0" err="1">
                <a:latin typeface="+mj-lt"/>
              </a:rPr>
              <a:t>bolovima</a:t>
            </a:r>
            <a:r>
              <a:rPr lang="en-GB" sz="3200" i="1" dirty="0">
                <a:latin typeface="+mj-lt"/>
              </a:rPr>
              <a:t>, </a:t>
            </a:r>
            <a:r>
              <a:rPr lang="en-GB" sz="3200" i="1" dirty="0" err="1">
                <a:latin typeface="+mj-lt"/>
              </a:rPr>
              <a:t>jer</a:t>
            </a:r>
            <a:r>
              <a:rPr lang="en-GB" sz="3200" i="1" dirty="0">
                <a:latin typeface="+mj-lt"/>
              </a:rPr>
              <a:t> </a:t>
            </a:r>
            <a:r>
              <a:rPr lang="en-GB" sz="3200" i="1" dirty="0" err="1">
                <a:latin typeface="+mj-lt"/>
              </a:rPr>
              <a:t>nisam</a:t>
            </a:r>
            <a:r>
              <a:rPr lang="en-GB" sz="3200" i="1" dirty="0">
                <a:latin typeface="+mj-lt"/>
              </a:rPr>
              <a:t> </a:t>
            </a:r>
            <a:r>
              <a:rPr lang="en-GB" sz="3200" i="1" dirty="0" err="1">
                <a:latin typeface="+mj-lt"/>
              </a:rPr>
              <a:t>imala</a:t>
            </a:r>
            <a:r>
              <a:rPr lang="en-GB" sz="3200" i="1" dirty="0">
                <a:latin typeface="+mj-lt"/>
              </a:rPr>
              <a:t> </a:t>
            </a:r>
            <a:r>
              <a:rPr lang="en-GB" sz="3200" i="1" dirty="0" err="1">
                <a:latin typeface="+mj-lt"/>
              </a:rPr>
              <a:t>nikakvo</a:t>
            </a:r>
            <a:r>
              <a:rPr lang="en-GB" sz="3200" i="1" dirty="0">
                <a:latin typeface="+mj-lt"/>
              </a:rPr>
              <a:t> </a:t>
            </a:r>
            <a:r>
              <a:rPr lang="en-GB" sz="3200" i="1" dirty="0" err="1">
                <a:latin typeface="+mj-lt"/>
              </a:rPr>
              <a:t>pokriće</a:t>
            </a:r>
            <a:r>
              <a:rPr lang="en-GB" sz="3200" i="1" dirty="0">
                <a:latin typeface="+mj-lt"/>
              </a:rPr>
              <a:t> da ne </a:t>
            </a:r>
            <a:r>
              <a:rPr lang="en-GB" sz="3200" i="1" dirty="0" err="1">
                <a:latin typeface="+mj-lt"/>
              </a:rPr>
              <a:t>radim</a:t>
            </a:r>
            <a:r>
              <a:rPr lang="en-GB" sz="3200" i="1" dirty="0">
                <a:latin typeface="+mj-lt"/>
              </a:rPr>
              <a:t>, </a:t>
            </a:r>
            <a:r>
              <a:rPr lang="en-GB" sz="3200" i="1" dirty="0" err="1">
                <a:latin typeface="+mj-lt"/>
              </a:rPr>
              <a:t>ali</a:t>
            </a:r>
            <a:r>
              <a:rPr lang="en-GB" sz="3200" i="1" dirty="0">
                <a:latin typeface="+mj-lt"/>
              </a:rPr>
              <a:t> </a:t>
            </a:r>
            <a:r>
              <a:rPr lang="en-GB" sz="3200" i="1" dirty="0" err="1">
                <a:latin typeface="+mj-lt"/>
              </a:rPr>
              <a:t>bilo</a:t>
            </a:r>
            <a:r>
              <a:rPr lang="en-GB" sz="3200" i="1" dirty="0">
                <a:latin typeface="+mj-lt"/>
              </a:rPr>
              <a:t> mi je </a:t>
            </a:r>
            <a:r>
              <a:rPr lang="en-GB" sz="3200" i="1" dirty="0" err="1">
                <a:latin typeface="+mj-lt"/>
              </a:rPr>
              <a:t>strašno</a:t>
            </a:r>
            <a:r>
              <a:rPr lang="en-GB" sz="3200" i="1" dirty="0">
                <a:latin typeface="+mj-lt"/>
              </a:rPr>
              <a:t> da </a:t>
            </a:r>
            <a:r>
              <a:rPr lang="en-GB" sz="3200" i="1" dirty="0" err="1">
                <a:latin typeface="+mj-lt"/>
              </a:rPr>
              <a:t>radim</a:t>
            </a:r>
            <a:r>
              <a:rPr lang="en-GB" sz="3200" i="1" dirty="0">
                <a:latin typeface="+mj-lt"/>
              </a:rPr>
              <a:t>, </a:t>
            </a:r>
            <a:r>
              <a:rPr lang="en-GB" sz="3200" i="1" dirty="0" err="1">
                <a:latin typeface="+mj-lt"/>
              </a:rPr>
              <a:t>jer</a:t>
            </a:r>
            <a:r>
              <a:rPr lang="en-GB" sz="3200" i="1" dirty="0">
                <a:latin typeface="+mj-lt"/>
              </a:rPr>
              <a:t> </a:t>
            </a:r>
            <a:r>
              <a:rPr lang="en-GB" sz="3200" i="1" dirty="0" err="1">
                <a:latin typeface="+mj-lt"/>
              </a:rPr>
              <a:t>nisam</a:t>
            </a:r>
            <a:r>
              <a:rPr lang="en-GB" sz="3200" i="1" dirty="0">
                <a:latin typeface="+mj-lt"/>
              </a:rPr>
              <a:t> </a:t>
            </a:r>
            <a:r>
              <a:rPr lang="en-GB" sz="3200" i="1" dirty="0" err="1">
                <a:latin typeface="+mj-lt"/>
              </a:rPr>
              <a:t>znala</a:t>
            </a:r>
            <a:r>
              <a:rPr lang="en-GB" sz="3200" i="1" dirty="0">
                <a:latin typeface="+mj-lt"/>
              </a:rPr>
              <a:t> koliko </a:t>
            </a:r>
            <a:r>
              <a:rPr lang="en-GB" sz="3200" i="1" dirty="0" err="1">
                <a:latin typeface="+mj-lt"/>
              </a:rPr>
              <a:t>će</a:t>
            </a:r>
            <a:r>
              <a:rPr lang="en-GB" sz="3200" i="1" dirty="0">
                <a:latin typeface="+mj-lt"/>
              </a:rPr>
              <a:t> to </a:t>
            </a:r>
            <a:r>
              <a:rPr lang="en-GB" sz="3200" i="1" dirty="0" err="1">
                <a:latin typeface="+mj-lt"/>
              </a:rPr>
              <a:t>trajati</a:t>
            </a:r>
            <a:r>
              <a:rPr lang="en-GB" sz="3200" i="1" dirty="0">
                <a:latin typeface="+mj-lt"/>
              </a:rPr>
              <a:t>. </a:t>
            </a:r>
            <a:r>
              <a:rPr lang="en-GB" sz="3200" i="1" dirty="0" err="1">
                <a:latin typeface="+mj-lt"/>
              </a:rPr>
              <a:t>Mislila</a:t>
            </a:r>
            <a:r>
              <a:rPr lang="en-GB" sz="3200" i="1" dirty="0">
                <a:latin typeface="+mj-lt"/>
              </a:rPr>
              <a:t> </a:t>
            </a:r>
            <a:r>
              <a:rPr lang="en-GB" sz="3200" i="1" dirty="0" err="1">
                <a:latin typeface="+mj-lt"/>
              </a:rPr>
              <a:t>sam</a:t>
            </a:r>
            <a:r>
              <a:rPr lang="en-GB" sz="3200" i="1" dirty="0">
                <a:latin typeface="+mj-lt"/>
              </a:rPr>
              <a:t> da </a:t>
            </a:r>
            <a:r>
              <a:rPr lang="en-GB" sz="3200" i="1" dirty="0" err="1">
                <a:latin typeface="+mj-lt"/>
              </a:rPr>
              <a:t>neću</a:t>
            </a:r>
            <a:r>
              <a:rPr lang="en-GB" sz="3200" i="1" dirty="0">
                <a:latin typeface="+mj-lt"/>
              </a:rPr>
              <a:t> </a:t>
            </a:r>
            <a:r>
              <a:rPr lang="en-GB" sz="3200" i="1" dirty="0" err="1">
                <a:latin typeface="+mj-lt"/>
              </a:rPr>
              <a:t>moći</a:t>
            </a:r>
            <a:r>
              <a:rPr lang="en-GB" sz="3200" i="1" dirty="0">
                <a:latin typeface="+mj-lt"/>
              </a:rPr>
              <a:t> da </a:t>
            </a:r>
            <a:r>
              <a:rPr lang="en-GB" sz="3200" i="1" dirty="0" err="1">
                <a:latin typeface="+mj-lt"/>
              </a:rPr>
              <a:t>hodam</a:t>
            </a:r>
            <a:r>
              <a:rPr lang="en-GB" sz="3200" i="1" dirty="0">
                <a:latin typeface="+mj-lt"/>
              </a:rPr>
              <a:t>... Niko </a:t>
            </a:r>
            <a:r>
              <a:rPr lang="en-GB" sz="3200" i="1" dirty="0" err="1">
                <a:latin typeface="+mj-lt"/>
              </a:rPr>
              <a:t>nije</a:t>
            </a:r>
            <a:r>
              <a:rPr lang="en-GB" sz="3200" i="1" dirty="0">
                <a:latin typeface="+mj-lt"/>
              </a:rPr>
              <a:t> </a:t>
            </a:r>
            <a:r>
              <a:rPr lang="en-GB" sz="3200" i="1" dirty="0" err="1">
                <a:latin typeface="+mj-lt"/>
              </a:rPr>
              <a:t>mogao</a:t>
            </a:r>
            <a:r>
              <a:rPr lang="en-GB" sz="3200" i="1" dirty="0">
                <a:latin typeface="+mj-lt"/>
              </a:rPr>
              <a:t> da </a:t>
            </a:r>
            <a:r>
              <a:rPr lang="en-GB" sz="3200" i="1" dirty="0" err="1">
                <a:latin typeface="+mj-lt"/>
              </a:rPr>
              <a:t>ustanovi</a:t>
            </a:r>
            <a:r>
              <a:rPr lang="en-GB" sz="3200" i="1" dirty="0">
                <a:latin typeface="+mj-lt"/>
              </a:rPr>
              <a:t> </a:t>
            </a:r>
            <a:r>
              <a:rPr lang="en-GB" sz="3200" i="1" dirty="0" err="1">
                <a:latin typeface="+mj-lt"/>
              </a:rPr>
              <a:t>šta</a:t>
            </a:r>
            <a:r>
              <a:rPr lang="en-GB" sz="3200" i="1" dirty="0">
                <a:latin typeface="+mj-lt"/>
              </a:rPr>
              <a:t> je </a:t>
            </a:r>
            <a:r>
              <a:rPr lang="en-GB" sz="3200" i="1" dirty="0" err="1">
                <a:latin typeface="+mj-lt"/>
              </a:rPr>
              <a:t>i</a:t>
            </a:r>
            <a:r>
              <a:rPr lang="en-GB" sz="3200" i="1" dirty="0">
                <a:latin typeface="+mj-lt"/>
              </a:rPr>
              <a:t> </a:t>
            </a:r>
            <a:r>
              <a:rPr lang="en-GB" sz="3200" i="1" dirty="0" err="1">
                <a:latin typeface="+mj-lt"/>
              </a:rPr>
              <a:t>na</a:t>
            </a:r>
            <a:r>
              <a:rPr lang="en-GB" sz="3200" i="1" dirty="0">
                <a:latin typeface="+mj-lt"/>
              </a:rPr>
              <a:t> </a:t>
            </a:r>
            <a:r>
              <a:rPr lang="en-GB" sz="3200" i="1" dirty="0" err="1">
                <a:latin typeface="+mj-lt"/>
              </a:rPr>
              <a:t>kraju</a:t>
            </a:r>
            <a:r>
              <a:rPr lang="en-GB" sz="3200" i="1" dirty="0">
                <a:latin typeface="+mj-lt"/>
              </a:rPr>
              <a:t> </a:t>
            </a:r>
            <a:r>
              <a:rPr lang="en-GB" sz="3200" i="1" dirty="0" err="1">
                <a:latin typeface="+mj-lt"/>
              </a:rPr>
              <a:t>sam</a:t>
            </a:r>
            <a:r>
              <a:rPr lang="en-GB" sz="3200" i="1" dirty="0">
                <a:latin typeface="+mj-lt"/>
              </a:rPr>
              <a:t> se </a:t>
            </a:r>
            <a:r>
              <a:rPr lang="en-GB" sz="3200" i="1" dirty="0" err="1">
                <a:latin typeface="+mj-lt"/>
              </a:rPr>
              <a:t>alternativnim</a:t>
            </a:r>
            <a:r>
              <a:rPr lang="en-GB" sz="3200" i="1" dirty="0">
                <a:latin typeface="+mj-lt"/>
              </a:rPr>
              <a:t> </a:t>
            </a:r>
            <a:r>
              <a:rPr lang="en-GB" sz="3200" i="1" dirty="0" err="1">
                <a:latin typeface="+mj-lt"/>
              </a:rPr>
              <a:t>putem</a:t>
            </a:r>
            <a:r>
              <a:rPr lang="en-GB" sz="3200" i="1" dirty="0">
                <a:latin typeface="+mj-lt"/>
              </a:rPr>
              <a:t> </a:t>
            </a:r>
            <a:r>
              <a:rPr lang="en-GB" sz="3200" i="1" dirty="0" err="1">
                <a:latin typeface="+mj-lt"/>
              </a:rPr>
              <a:t>uspela</a:t>
            </a:r>
            <a:r>
              <a:rPr lang="en-GB" sz="3200" i="1" dirty="0">
                <a:latin typeface="+mj-lt"/>
              </a:rPr>
              <a:t> </a:t>
            </a:r>
            <a:r>
              <a:rPr lang="en-GB" sz="3200" i="1" dirty="0" err="1">
                <a:latin typeface="+mj-lt"/>
              </a:rPr>
              <a:t>spasiti</a:t>
            </a:r>
            <a:r>
              <a:rPr lang="en-GB" sz="3200" i="1" dirty="0">
                <a:latin typeface="+mj-lt"/>
              </a:rPr>
              <a:t> </a:t>
            </a:r>
            <a:r>
              <a:rPr lang="en-GB" sz="3200" i="1" dirty="0" err="1">
                <a:latin typeface="+mj-lt"/>
              </a:rPr>
              <a:t>i</a:t>
            </a:r>
            <a:r>
              <a:rPr lang="en-GB" sz="3200" i="1" dirty="0">
                <a:latin typeface="+mj-lt"/>
              </a:rPr>
              <a:t> </a:t>
            </a:r>
            <a:r>
              <a:rPr lang="en-GB" sz="3200" i="1" dirty="0" err="1">
                <a:latin typeface="+mj-lt"/>
              </a:rPr>
              <a:t>posle</a:t>
            </a:r>
            <a:r>
              <a:rPr lang="en-GB" sz="3200" i="1" dirty="0">
                <a:latin typeface="+mj-lt"/>
              </a:rPr>
              <a:t> </a:t>
            </a:r>
            <a:r>
              <a:rPr lang="en-GB" sz="3200" i="1" dirty="0" err="1">
                <a:latin typeface="+mj-lt"/>
              </a:rPr>
              <a:t>trudnoće</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došla</a:t>
            </a:r>
            <a:r>
              <a:rPr lang="en-GB" sz="3200" i="1" dirty="0">
                <a:latin typeface="+mj-lt"/>
              </a:rPr>
              <a:t> </a:t>
            </a:r>
            <a:r>
              <a:rPr lang="en-GB" sz="3200" i="1" dirty="0" err="1">
                <a:latin typeface="+mj-lt"/>
              </a:rPr>
              <a:t>sebi</a:t>
            </a:r>
            <a:r>
              <a:rPr lang="en-GB" sz="3200" i="1" dirty="0">
                <a:latin typeface="+mj-lt"/>
              </a:rPr>
              <a:t>. </a:t>
            </a:r>
            <a:r>
              <a:rPr lang="en-GB" sz="3200" i="1" dirty="0" err="1">
                <a:latin typeface="+mj-lt"/>
              </a:rPr>
              <a:t>Verovatno</a:t>
            </a:r>
            <a:r>
              <a:rPr lang="en-GB" sz="3200" i="1" dirty="0">
                <a:latin typeface="+mj-lt"/>
              </a:rPr>
              <a:t> je ta </a:t>
            </a:r>
            <a:r>
              <a:rPr lang="en-GB" sz="3200" i="1" dirty="0" err="1">
                <a:latin typeface="+mj-lt"/>
              </a:rPr>
              <a:t>pauza</a:t>
            </a:r>
            <a:r>
              <a:rPr lang="en-GB" sz="3200" i="1" dirty="0">
                <a:latin typeface="+mj-lt"/>
              </a:rPr>
              <a:t>, </a:t>
            </a:r>
            <a:r>
              <a:rPr lang="en-GB" sz="3200" i="1" dirty="0" err="1">
                <a:latin typeface="+mj-lt"/>
              </a:rPr>
              <a:t>odmor</a:t>
            </a:r>
            <a:r>
              <a:rPr lang="en-GB" sz="3200" i="1" dirty="0">
                <a:latin typeface="+mj-lt"/>
              </a:rPr>
              <a:t> </a:t>
            </a:r>
            <a:r>
              <a:rPr lang="en-GB" sz="3200" i="1" dirty="0" err="1">
                <a:latin typeface="+mj-lt"/>
              </a:rPr>
              <a:t>učinio</a:t>
            </a:r>
            <a:r>
              <a:rPr lang="en-GB" sz="3200" i="1" dirty="0">
                <a:latin typeface="+mj-lt"/>
              </a:rPr>
              <a:t> </a:t>
            </a:r>
            <a:r>
              <a:rPr lang="en-GB" sz="3200" i="1" dirty="0" err="1">
                <a:latin typeface="+mj-lt"/>
              </a:rPr>
              <a:t>svoje</a:t>
            </a:r>
            <a:r>
              <a:rPr lang="en-GB" sz="3200" i="1" dirty="0">
                <a:latin typeface="+mj-lt"/>
              </a:rPr>
              <a:t>. E sad, </a:t>
            </a:r>
            <a:r>
              <a:rPr lang="en-GB" sz="3200" i="1" dirty="0" err="1">
                <a:latin typeface="+mj-lt"/>
              </a:rPr>
              <a:t>kad</a:t>
            </a:r>
            <a:r>
              <a:rPr lang="en-GB" sz="3200" i="1" dirty="0">
                <a:latin typeface="+mj-lt"/>
              </a:rPr>
              <a:t> se to </a:t>
            </a:r>
            <a:r>
              <a:rPr lang="en-GB" sz="3200" i="1" dirty="0" err="1">
                <a:latin typeface="+mj-lt"/>
              </a:rPr>
              <a:t>izrabljuje</a:t>
            </a:r>
            <a:r>
              <a:rPr lang="en-GB" sz="3200" i="1" dirty="0">
                <a:latin typeface="+mj-lt"/>
              </a:rPr>
              <a:t> do </a:t>
            </a:r>
            <a:r>
              <a:rPr lang="en-GB" sz="3200" i="1" dirty="0" err="1">
                <a:latin typeface="+mj-lt"/>
              </a:rPr>
              <a:t>kraja</a:t>
            </a:r>
            <a:r>
              <a:rPr lang="en-GB" sz="3200" i="1" dirty="0">
                <a:latin typeface="+mj-lt"/>
              </a:rPr>
              <a:t>, </a:t>
            </a:r>
            <a:r>
              <a:rPr lang="en-GB" sz="3200" i="1" dirty="0" err="1">
                <a:latin typeface="+mj-lt"/>
              </a:rPr>
              <a:t>ti</a:t>
            </a:r>
            <a:r>
              <a:rPr lang="en-GB" sz="3200" i="1" dirty="0">
                <a:latin typeface="+mj-lt"/>
              </a:rPr>
              <a:t> </a:t>
            </a:r>
            <a:r>
              <a:rPr lang="en-GB" sz="3200" i="1" dirty="0" err="1">
                <a:latin typeface="+mj-lt"/>
              </a:rPr>
              <a:t>budeš</a:t>
            </a:r>
            <a:r>
              <a:rPr lang="en-GB" sz="3200" i="1" dirty="0">
                <a:latin typeface="+mj-lt"/>
              </a:rPr>
              <a:t> </a:t>
            </a:r>
            <a:r>
              <a:rPr lang="en-GB" sz="3200" i="1" dirty="0" err="1">
                <a:latin typeface="+mj-lt"/>
              </a:rPr>
              <a:t>potrošen</a:t>
            </a:r>
            <a:r>
              <a:rPr lang="en-GB" sz="3200" i="1" dirty="0">
                <a:latin typeface="+mj-lt"/>
              </a:rPr>
              <a:t>. I </a:t>
            </a:r>
            <a:r>
              <a:rPr lang="en-GB" sz="3200" i="1" dirty="0" err="1">
                <a:latin typeface="+mj-lt"/>
              </a:rPr>
              <a:t>ima</a:t>
            </a:r>
            <a:r>
              <a:rPr lang="en-GB" sz="3200" i="1" dirty="0">
                <a:latin typeface="+mj-lt"/>
              </a:rPr>
              <a:t> to </a:t>
            </a:r>
            <a:r>
              <a:rPr lang="en-GB" sz="3200" i="1" dirty="0" err="1">
                <a:latin typeface="+mj-lt"/>
              </a:rPr>
              <a:t>veze</a:t>
            </a:r>
            <a:r>
              <a:rPr lang="en-GB" sz="3200" i="1" dirty="0">
                <a:latin typeface="+mj-lt"/>
              </a:rPr>
              <a:t> </a:t>
            </a:r>
            <a:r>
              <a:rPr lang="en-GB" sz="3200" i="1" dirty="0" err="1">
                <a:latin typeface="+mj-lt"/>
              </a:rPr>
              <a:t>sa</a:t>
            </a:r>
            <a:r>
              <a:rPr lang="en-GB" sz="3200" i="1" dirty="0">
                <a:latin typeface="+mj-lt"/>
              </a:rPr>
              <a:t> </a:t>
            </a:r>
            <a:r>
              <a:rPr lang="en-GB" sz="3200" i="1" dirty="0" err="1">
                <a:latin typeface="+mj-lt"/>
              </a:rPr>
              <a:t>nama</a:t>
            </a:r>
            <a:r>
              <a:rPr lang="en-GB" sz="3200" i="1" dirty="0">
                <a:latin typeface="+mj-lt"/>
              </a:rPr>
              <a:t> koliko se </a:t>
            </a:r>
            <a:r>
              <a:rPr lang="en-GB" sz="3200" i="1" dirty="0" err="1">
                <a:latin typeface="+mj-lt"/>
              </a:rPr>
              <a:t>dajemo</a:t>
            </a:r>
            <a:r>
              <a:rPr lang="en-GB" sz="3200" i="1" dirty="0">
                <a:latin typeface="+mj-lt"/>
              </a:rPr>
              <a:t>. </a:t>
            </a:r>
            <a:r>
              <a:rPr lang="en-GB" sz="3200" i="1" dirty="0" err="1">
                <a:latin typeface="+mj-lt"/>
              </a:rPr>
              <a:t>Ako</a:t>
            </a:r>
            <a:r>
              <a:rPr lang="en-GB" sz="3200" i="1" dirty="0">
                <a:latin typeface="+mj-lt"/>
              </a:rPr>
              <a:t> </a:t>
            </a:r>
            <a:r>
              <a:rPr lang="en-GB" sz="3200" i="1" dirty="0" err="1">
                <a:latin typeface="+mj-lt"/>
              </a:rPr>
              <a:t>daješ</a:t>
            </a:r>
            <a:r>
              <a:rPr lang="en-GB" sz="3200" i="1" dirty="0">
                <a:latin typeface="+mj-lt"/>
              </a:rPr>
              <a:t> </a:t>
            </a:r>
            <a:r>
              <a:rPr lang="en-GB" sz="3200" i="1" dirty="0" err="1">
                <a:latin typeface="+mj-lt"/>
              </a:rPr>
              <a:t>skroz</a:t>
            </a:r>
            <a:r>
              <a:rPr lang="en-GB" sz="3200" i="1" dirty="0">
                <a:latin typeface="+mj-lt"/>
              </a:rPr>
              <a:t>, </a:t>
            </a:r>
            <a:r>
              <a:rPr lang="en-GB" sz="3200" i="1" dirty="0" err="1">
                <a:latin typeface="+mj-lt"/>
              </a:rPr>
              <a:t>stalno</a:t>
            </a:r>
            <a:r>
              <a:rPr lang="en-GB" sz="3200" i="1" dirty="0">
                <a:latin typeface="+mj-lt"/>
              </a:rPr>
              <a:t>, </a:t>
            </a:r>
            <a:r>
              <a:rPr lang="en-GB" sz="3200" i="1" dirty="0" err="1">
                <a:latin typeface="+mj-lt"/>
              </a:rPr>
              <a:t>veoravatno</a:t>
            </a:r>
            <a:r>
              <a:rPr lang="en-GB" sz="3200" i="1" dirty="0">
                <a:latin typeface="+mj-lt"/>
              </a:rPr>
              <a:t> </a:t>
            </a:r>
            <a:r>
              <a:rPr lang="en-GB" sz="3200" i="1" dirty="0" err="1">
                <a:latin typeface="+mj-lt"/>
              </a:rPr>
              <a:t>ostaješ</a:t>
            </a:r>
            <a:r>
              <a:rPr lang="en-GB" sz="3200" i="1" dirty="0">
                <a:latin typeface="+mj-lt"/>
              </a:rPr>
              <a:t> bez </a:t>
            </a:r>
            <a:r>
              <a:rPr lang="en-GB" sz="3200" i="1" dirty="0" err="1">
                <a:latin typeface="+mj-lt"/>
              </a:rPr>
              <a:t>svojih</a:t>
            </a:r>
            <a:r>
              <a:rPr lang="en-GB" sz="3200" i="1" dirty="0">
                <a:latin typeface="+mj-lt"/>
              </a:rPr>
              <a:t> </a:t>
            </a:r>
            <a:r>
              <a:rPr lang="en-GB" sz="3200" i="1" dirty="0" err="1">
                <a:latin typeface="+mj-lt"/>
              </a:rPr>
              <a:t>resursa</a:t>
            </a:r>
            <a:r>
              <a:rPr lang="en-GB" sz="3200" i="1" dirty="0">
                <a:latin typeface="+mj-lt"/>
              </a:rPr>
              <a:t>.  </a:t>
            </a:r>
            <a:r>
              <a:rPr lang="en-GB" sz="3200" b="1" dirty="0"/>
              <a:t>(</a:t>
            </a:r>
            <a:r>
              <a:rPr lang="en-GB" sz="3200" b="1" dirty="0" err="1"/>
              <a:t>Sagovornica</a:t>
            </a:r>
            <a:r>
              <a:rPr lang="en-GB" sz="3200" b="1" dirty="0"/>
              <a:t> </a:t>
            </a:r>
            <a:r>
              <a:rPr lang="en-GB" sz="3200" b="1" dirty="0" err="1"/>
              <a:t>broj</a:t>
            </a:r>
            <a:r>
              <a:rPr lang="en-GB" sz="3200" b="1" dirty="0"/>
              <a:t> 15, </a:t>
            </a:r>
            <a:r>
              <a:rPr lang="en-GB" sz="3200" b="1" dirty="0" err="1"/>
              <a:t>glumica</a:t>
            </a:r>
            <a:r>
              <a:rPr lang="en-GB" sz="3200" b="1" dirty="0"/>
              <a:t>, 40 </a:t>
            </a:r>
            <a:r>
              <a:rPr lang="en-GB" sz="3200" b="1" dirty="0" err="1"/>
              <a:t>godina</a:t>
            </a:r>
            <a:r>
              <a:rPr lang="en-GB" sz="3200"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540566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893"/>
            <a:ext cx="10515600" cy="777875"/>
          </a:xfrm>
        </p:spPr>
        <p:txBody>
          <a:bodyPr>
            <a:normAutofit fontScale="90000"/>
          </a:bodyPr>
          <a:lstStyle/>
          <a:p>
            <a:pPr algn="ctr"/>
            <a:r>
              <a:rPr lang="pl-PL" sz="4000" dirty="0"/>
              <a:t>PROFESIONALNA ISKUSTVA </a:t>
            </a:r>
            <a:br>
              <a:rPr lang="pl-PL" sz="4000" dirty="0"/>
            </a:br>
            <a:r>
              <a:rPr lang="pl-PL" sz="4000" dirty="0"/>
              <a:t>RADNICA U KULTURI</a:t>
            </a:r>
            <a:br>
              <a:rPr lang="en-GB" dirty="0"/>
            </a:br>
            <a:endParaRPr lang="en-GB" dirty="0"/>
          </a:p>
        </p:txBody>
      </p:sp>
      <p:sp>
        <p:nvSpPr>
          <p:cNvPr id="3" name="Content Placeholder 2"/>
          <p:cNvSpPr>
            <a:spLocks noGrp="1"/>
          </p:cNvSpPr>
          <p:nvPr>
            <p:ph idx="1"/>
          </p:nvPr>
        </p:nvSpPr>
        <p:spPr>
          <a:xfrm>
            <a:off x="1381538" y="1890445"/>
            <a:ext cx="9972261" cy="4643918"/>
          </a:xfrm>
        </p:spPr>
        <p:txBody>
          <a:bodyPr>
            <a:normAutofit fontScale="92500"/>
          </a:bodyPr>
          <a:lstStyle/>
          <a:p>
            <a:r>
              <a:rPr lang="en-GB" sz="3200" i="1" dirty="0">
                <a:latin typeface="+mj-lt"/>
              </a:rPr>
              <a:t>Imam </a:t>
            </a:r>
            <a:r>
              <a:rPr lang="en-GB" sz="3200" i="1" dirty="0" err="1">
                <a:latin typeface="+mj-lt"/>
              </a:rPr>
              <a:t>ozbiljne</a:t>
            </a:r>
            <a:r>
              <a:rPr lang="en-GB" sz="3200" i="1" dirty="0">
                <a:latin typeface="+mj-lt"/>
              </a:rPr>
              <a:t> </a:t>
            </a:r>
            <a:r>
              <a:rPr lang="en-GB" sz="3200" i="1" dirty="0" err="1">
                <a:latin typeface="+mj-lt"/>
              </a:rPr>
              <a:t>te</a:t>
            </a:r>
            <a:r>
              <a:rPr lang="en-GB" sz="3200" i="1" dirty="0">
                <a:latin typeface="+mj-lt"/>
              </a:rPr>
              <a:t> </a:t>
            </a:r>
            <a:r>
              <a:rPr lang="en-GB" sz="3200" i="1" dirty="0" err="1">
                <a:latin typeface="+mj-lt"/>
              </a:rPr>
              <a:t>padove</a:t>
            </a:r>
            <a:r>
              <a:rPr lang="en-GB" sz="3200" i="1" dirty="0">
                <a:latin typeface="+mj-lt"/>
              </a:rPr>
              <a:t> </a:t>
            </a:r>
            <a:r>
              <a:rPr lang="en-GB" sz="3200" i="1" dirty="0" err="1">
                <a:latin typeface="+mj-lt"/>
              </a:rPr>
              <a:t>zdravstvene</a:t>
            </a:r>
            <a:r>
              <a:rPr lang="en-GB" sz="3200" i="1" dirty="0">
                <a:latin typeface="+mj-lt"/>
              </a:rPr>
              <a:t>. </a:t>
            </a:r>
            <a:r>
              <a:rPr lang="en-GB" sz="3200" i="1" dirty="0" err="1">
                <a:latin typeface="+mj-lt"/>
              </a:rPr>
              <a:t>Baš</a:t>
            </a:r>
            <a:r>
              <a:rPr lang="en-GB" sz="3200" i="1" dirty="0">
                <a:latin typeface="+mj-lt"/>
              </a:rPr>
              <a:t> </a:t>
            </a:r>
            <a:r>
              <a:rPr lang="en-GB" sz="3200" i="1" dirty="0" err="1">
                <a:latin typeface="+mj-lt"/>
              </a:rPr>
              <a:t>zbog</a:t>
            </a:r>
            <a:r>
              <a:rPr lang="en-GB" sz="3200" i="1" dirty="0">
                <a:latin typeface="+mj-lt"/>
              </a:rPr>
              <a:t> </a:t>
            </a:r>
            <a:r>
              <a:rPr lang="en-GB" sz="3200" i="1" dirty="0" err="1">
                <a:latin typeface="+mj-lt"/>
              </a:rPr>
              <a:t>takvih</a:t>
            </a:r>
            <a:r>
              <a:rPr lang="en-GB" sz="3200" i="1" dirty="0">
                <a:latin typeface="+mj-lt"/>
              </a:rPr>
              <a:t> </a:t>
            </a:r>
            <a:r>
              <a:rPr lang="en-GB" sz="3200" i="1" dirty="0" err="1">
                <a:latin typeface="+mj-lt"/>
              </a:rPr>
              <a:t>nekih</a:t>
            </a:r>
            <a:r>
              <a:rPr lang="en-GB" sz="3200" i="1" dirty="0">
                <a:latin typeface="+mj-lt"/>
              </a:rPr>
              <a:t> </a:t>
            </a:r>
            <a:r>
              <a:rPr lang="en-GB" sz="3200" i="1" dirty="0" err="1">
                <a:latin typeface="+mj-lt"/>
              </a:rPr>
              <a:t>dešavanja</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sada</a:t>
            </a:r>
            <a:r>
              <a:rPr lang="en-GB" sz="3200" i="1" dirty="0">
                <a:latin typeface="+mj-lt"/>
              </a:rPr>
              <a:t> </a:t>
            </a:r>
            <a:r>
              <a:rPr lang="en-GB" sz="3200" i="1" dirty="0" err="1">
                <a:latin typeface="+mj-lt"/>
              </a:rPr>
              <a:t>malo</a:t>
            </a:r>
            <a:r>
              <a:rPr lang="en-GB" sz="3200" i="1" dirty="0">
                <a:latin typeface="+mj-lt"/>
              </a:rPr>
              <a:t> </a:t>
            </a:r>
            <a:r>
              <a:rPr lang="en-GB" sz="3200" i="1" dirty="0" err="1">
                <a:latin typeface="+mj-lt"/>
              </a:rPr>
              <a:t>povukla</a:t>
            </a:r>
            <a:r>
              <a:rPr lang="en-GB" sz="3200" i="1" dirty="0">
                <a:latin typeface="+mj-lt"/>
              </a:rPr>
              <a:t> </a:t>
            </a:r>
            <a:r>
              <a:rPr lang="en-GB" sz="3200" i="1" dirty="0" err="1">
                <a:latin typeface="+mj-lt"/>
              </a:rPr>
              <a:t>ručnu</a:t>
            </a:r>
            <a:r>
              <a:rPr lang="en-GB" sz="3200" i="1" dirty="0">
                <a:latin typeface="+mj-lt"/>
              </a:rPr>
              <a:t>. </a:t>
            </a:r>
            <a:r>
              <a:rPr lang="en-GB" sz="3200" i="1" dirty="0" err="1">
                <a:latin typeface="+mj-lt"/>
              </a:rPr>
              <a:t>Jako</a:t>
            </a:r>
            <a:r>
              <a:rPr lang="en-GB" sz="3200" i="1" dirty="0">
                <a:latin typeface="+mj-lt"/>
              </a:rPr>
              <a:t> mi je </a:t>
            </a:r>
            <a:r>
              <a:rPr lang="en-GB" sz="3200" i="1" dirty="0" err="1">
                <a:latin typeface="+mj-lt"/>
              </a:rPr>
              <a:t>bitan</a:t>
            </a:r>
            <a:r>
              <a:rPr lang="en-GB" sz="3200" i="1" dirty="0">
                <a:latin typeface="+mj-lt"/>
              </a:rPr>
              <a:t> </a:t>
            </a:r>
            <a:r>
              <a:rPr lang="en-GB" sz="3200" i="1" dirty="0" err="1">
                <a:latin typeface="+mj-lt"/>
              </a:rPr>
              <a:t>taj</a:t>
            </a:r>
            <a:r>
              <a:rPr lang="en-GB" sz="3200" i="1" dirty="0">
                <a:latin typeface="+mj-lt"/>
              </a:rPr>
              <a:t> </a:t>
            </a:r>
            <a:r>
              <a:rPr lang="en-GB" sz="3200" i="1" dirty="0" err="1">
                <a:latin typeface="+mj-lt"/>
              </a:rPr>
              <a:t>psihički</a:t>
            </a:r>
            <a:r>
              <a:rPr lang="en-GB" sz="3200" i="1" dirty="0">
                <a:latin typeface="+mj-lt"/>
              </a:rPr>
              <a:t> </a:t>
            </a:r>
            <a:r>
              <a:rPr lang="en-GB" sz="3200" i="1" dirty="0" err="1">
                <a:latin typeface="+mj-lt"/>
              </a:rPr>
              <a:t>mir</a:t>
            </a:r>
            <a:r>
              <a:rPr lang="en-GB" sz="3200" i="1" dirty="0">
                <a:latin typeface="+mj-lt"/>
              </a:rPr>
              <a:t>, </a:t>
            </a:r>
            <a:r>
              <a:rPr lang="en-GB" sz="3200" i="1" dirty="0" err="1">
                <a:latin typeface="+mj-lt"/>
              </a:rPr>
              <a:t>što</a:t>
            </a:r>
            <a:r>
              <a:rPr lang="en-GB" sz="3200" i="1" dirty="0">
                <a:latin typeface="+mj-lt"/>
              </a:rPr>
              <a:t> </a:t>
            </a:r>
            <a:r>
              <a:rPr lang="en-GB" sz="3200" i="1" dirty="0" err="1">
                <a:latin typeface="+mj-lt"/>
              </a:rPr>
              <a:t>naravno</a:t>
            </a:r>
            <a:r>
              <a:rPr lang="en-GB" sz="3200" i="1" dirty="0">
                <a:latin typeface="+mj-lt"/>
              </a:rPr>
              <a:t> </a:t>
            </a:r>
            <a:r>
              <a:rPr lang="en-GB" sz="3200" i="1" dirty="0" err="1">
                <a:latin typeface="+mj-lt"/>
              </a:rPr>
              <a:t>i</a:t>
            </a:r>
            <a:r>
              <a:rPr lang="en-GB" sz="3200" i="1" dirty="0">
                <a:latin typeface="+mj-lt"/>
              </a:rPr>
              <a:t> </a:t>
            </a:r>
            <a:r>
              <a:rPr lang="en-GB" sz="3200" i="1" dirty="0" err="1">
                <a:latin typeface="+mj-lt"/>
              </a:rPr>
              <a:t>znači</a:t>
            </a:r>
            <a:r>
              <a:rPr lang="en-GB" sz="3200" i="1" dirty="0">
                <a:latin typeface="+mj-lt"/>
              </a:rPr>
              <a:t> </a:t>
            </a:r>
            <a:r>
              <a:rPr lang="en-GB" sz="3200" i="1" dirty="0" err="1">
                <a:latin typeface="+mj-lt"/>
              </a:rPr>
              <a:t>imati</a:t>
            </a:r>
            <a:r>
              <a:rPr lang="en-GB" sz="3200" i="1" dirty="0">
                <a:latin typeface="+mj-lt"/>
              </a:rPr>
              <a:t> </a:t>
            </a:r>
            <a:r>
              <a:rPr lang="en-GB" sz="3200" i="1" dirty="0" err="1">
                <a:latin typeface="+mj-lt"/>
              </a:rPr>
              <a:t>svog</a:t>
            </a:r>
            <a:r>
              <a:rPr lang="en-GB" sz="3200" i="1" dirty="0">
                <a:latin typeface="+mj-lt"/>
              </a:rPr>
              <a:t> </a:t>
            </a:r>
            <a:r>
              <a:rPr lang="en-GB" sz="3200" i="1" dirty="0" err="1">
                <a:latin typeface="+mj-lt"/>
              </a:rPr>
              <a:t>psihoterapeuta</a:t>
            </a:r>
            <a:r>
              <a:rPr lang="en-GB" sz="3200" i="1" dirty="0">
                <a:latin typeface="+mj-lt"/>
              </a:rPr>
              <a:t>. Ne </a:t>
            </a:r>
            <a:r>
              <a:rPr lang="en-GB" sz="3200" i="1" dirty="0" err="1">
                <a:latin typeface="+mj-lt"/>
              </a:rPr>
              <a:t>mogu</a:t>
            </a:r>
            <a:r>
              <a:rPr lang="en-GB" sz="3200" i="1" dirty="0">
                <a:latin typeface="+mj-lt"/>
              </a:rPr>
              <a:t> </a:t>
            </a:r>
            <a:r>
              <a:rPr lang="en-GB" sz="3200" i="1" dirty="0" err="1">
                <a:latin typeface="+mj-lt"/>
              </a:rPr>
              <a:t>sama</a:t>
            </a:r>
            <a:r>
              <a:rPr lang="en-GB" sz="3200" i="1" dirty="0">
                <a:latin typeface="+mj-lt"/>
              </a:rPr>
              <a:t>. Ona je </a:t>
            </a:r>
            <a:r>
              <a:rPr lang="en-GB" sz="3200" i="1" dirty="0" err="1">
                <a:latin typeface="+mj-lt"/>
              </a:rPr>
              <a:t>meni</a:t>
            </a:r>
            <a:r>
              <a:rPr lang="en-GB" sz="3200" i="1" dirty="0">
                <a:latin typeface="+mj-lt"/>
              </a:rPr>
              <a:t> </a:t>
            </a:r>
            <a:r>
              <a:rPr lang="en-GB" sz="3200" i="1" dirty="0" err="1">
                <a:latin typeface="+mj-lt"/>
              </a:rPr>
              <a:t>i</a:t>
            </a:r>
            <a:r>
              <a:rPr lang="en-GB" sz="3200" i="1" dirty="0">
                <a:latin typeface="+mj-lt"/>
              </a:rPr>
              <a:t> </a:t>
            </a:r>
            <a:r>
              <a:rPr lang="en-GB" sz="3200" i="1" dirty="0" err="1">
                <a:latin typeface="+mj-lt"/>
              </a:rPr>
              <a:t>rekla</a:t>
            </a:r>
            <a:r>
              <a:rPr lang="en-GB" sz="3200" i="1" dirty="0">
                <a:latin typeface="+mj-lt"/>
              </a:rPr>
              <a:t> </a:t>
            </a:r>
            <a:r>
              <a:rPr lang="en-GB" sz="3200" i="1" dirty="0" err="1">
                <a:latin typeface="+mj-lt"/>
              </a:rPr>
              <a:t>jednu</a:t>
            </a:r>
            <a:r>
              <a:rPr lang="en-GB" sz="3200" i="1" dirty="0">
                <a:latin typeface="+mj-lt"/>
              </a:rPr>
              <a:t> </a:t>
            </a:r>
            <a:r>
              <a:rPr lang="en-GB" sz="3200" i="1" dirty="0" err="1">
                <a:latin typeface="+mj-lt"/>
              </a:rPr>
              <a:t>divnu</a:t>
            </a:r>
            <a:r>
              <a:rPr lang="en-GB" sz="3200" i="1" dirty="0">
                <a:latin typeface="+mj-lt"/>
              </a:rPr>
              <a:t> </a:t>
            </a:r>
            <a:r>
              <a:rPr lang="en-GB" sz="3200" i="1" dirty="0" err="1">
                <a:latin typeface="+mj-lt"/>
              </a:rPr>
              <a:t>rečenicu</a:t>
            </a:r>
            <a:r>
              <a:rPr lang="en-GB" sz="3200" i="1" dirty="0">
                <a:latin typeface="+mj-lt"/>
              </a:rPr>
              <a:t>: „Ne </a:t>
            </a:r>
            <a:r>
              <a:rPr lang="en-GB" sz="3200" i="1" dirty="0" err="1">
                <a:latin typeface="+mj-lt"/>
              </a:rPr>
              <a:t>možeš</a:t>
            </a:r>
            <a:r>
              <a:rPr lang="en-GB" sz="3200" i="1" dirty="0">
                <a:latin typeface="+mj-lt"/>
              </a:rPr>
              <a:t> </a:t>
            </a:r>
            <a:r>
              <a:rPr lang="en-GB" sz="3200" i="1" dirty="0" err="1">
                <a:latin typeface="+mj-lt"/>
              </a:rPr>
              <a:t>biti</a:t>
            </a:r>
            <a:r>
              <a:rPr lang="en-GB" sz="3200" i="1" dirty="0">
                <a:latin typeface="+mj-lt"/>
              </a:rPr>
              <a:t> super </a:t>
            </a:r>
            <a:r>
              <a:rPr lang="en-GB" sz="3200" i="1" dirty="0" err="1">
                <a:latin typeface="+mj-lt"/>
              </a:rPr>
              <a:t>heroj</a:t>
            </a:r>
            <a:r>
              <a:rPr lang="en-GB" sz="3200" i="1" dirty="0">
                <a:latin typeface="+mj-lt"/>
              </a:rPr>
              <a:t> </a:t>
            </a:r>
            <a:r>
              <a:rPr lang="en-GB" sz="3200" i="1" dirty="0" err="1">
                <a:latin typeface="+mj-lt"/>
              </a:rPr>
              <a:t>na</a:t>
            </a:r>
            <a:r>
              <a:rPr lang="en-GB" sz="3200" i="1" dirty="0">
                <a:latin typeface="+mj-lt"/>
              </a:rPr>
              <a:t> </a:t>
            </a:r>
            <a:r>
              <a:rPr lang="en-GB" sz="3200" i="1" dirty="0" err="1">
                <a:latin typeface="+mj-lt"/>
              </a:rPr>
              <a:t>svim</a:t>
            </a:r>
            <a:r>
              <a:rPr lang="en-GB" sz="3200" i="1" dirty="0">
                <a:latin typeface="+mj-lt"/>
              </a:rPr>
              <a:t> </a:t>
            </a:r>
            <a:r>
              <a:rPr lang="en-GB" sz="3200" i="1" dirty="0" err="1">
                <a:latin typeface="+mj-lt"/>
              </a:rPr>
              <a:t>frontovima</a:t>
            </a:r>
            <a:r>
              <a:rPr lang="en-GB" sz="3200" i="1" dirty="0">
                <a:latin typeface="+mj-lt"/>
              </a:rPr>
              <a:t>“. [...] </a:t>
            </a:r>
            <a:r>
              <a:rPr lang="en-GB" sz="3200" i="1" dirty="0" err="1">
                <a:latin typeface="+mj-lt"/>
              </a:rPr>
              <a:t>Borim</a:t>
            </a:r>
            <a:r>
              <a:rPr lang="en-GB" sz="3200" i="1" dirty="0">
                <a:latin typeface="+mj-lt"/>
              </a:rPr>
              <a:t> se </a:t>
            </a:r>
            <a:r>
              <a:rPr lang="en-GB" sz="3200" i="1" dirty="0" err="1">
                <a:latin typeface="+mj-lt"/>
              </a:rPr>
              <a:t>sa</a:t>
            </a:r>
            <a:r>
              <a:rPr lang="en-GB" sz="3200" i="1" dirty="0">
                <a:latin typeface="+mj-lt"/>
              </a:rPr>
              <a:t> </a:t>
            </a:r>
            <a:r>
              <a:rPr lang="en-GB" sz="3200" i="1" dirty="0" err="1">
                <a:latin typeface="+mj-lt"/>
              </a:rPr>
              <a:t>disbalansom</a:t>
            </a:r>
            <a:r>
              <a:rPr lang="en-GB" sz="3200" i="1" dirty="0">
                <a:latin typeface="+mj-lt"/>
              </a:rPr>
              <a:t> </a:t>
            </a:r>
            <a:r>
              <a:rPr lang="en-GB" sz="3200" i="1" dirty="0" err="1">
                <a:latin typeface="+mj-lt"/>
              </a:rPr>
              <a:t>po</a:t>
            </a:r>
            <a:r>
              <a:rPr lang="en-GB" sz="3200" i="1" dirty="0">
                <a:latin typeface="+mj-lt"/>
              </a:rPr>
              <a:t> </a:t>
            </a:r>
            <a:r>
              <a:rPr lang="en-GB" sz="3200" i="1" dirty="0" err="1">
                <a:latin typeface="+mj-lt"/>
              </a:rPr>
              <a:t>pitanju</a:t>
            </a:r>
            <a:r>
              <a:rPr lang="en-GB" sz="3200" i="1" dirty="0">
                <a:latin typeface="+mj-lt"/>
              </a:rPr>
              <a:t> </a:t>
            </a:r>
            <a:r>
              <a:rPr lang="en-GB" sz="3200" i="1" dirty="0" err="1">
                <a:latin typeface="+mj-lt"/>
              </a:rPr>
              <a:t>hormona</a:t>
            </a:r>
            <a:r>
              <a:rPr lang="en-GB" sz="3200" i="1" dirty="0">
                <a:latin typeface="+mj-lt"/>
              </a:rPr>
              <a:t>. To je </a:t>
            </a:r>
            <a:r>
              <a:rPr lang="en-GB" sz="3200" i="1" dirty="0" err="1">
                <a:latin typeface="+mj-lt"/>
              </a:rPr>
              <a:t>sve</a:t>
            </a:r>
            <a:r>
              <a:rPr lang="en-GB" sz="3200" i="1" dirty="0">
                <a:latin typeface="+mj-lt"/>
              </a:rPr>
              <a:t> </a:t>
            </a:r>
            <a:r>
              <a:rPr lang="en-GB" sz="3200" i="1" dirty="0" err="1">
                <a:latin typeface="+mj-lt"/>
              </a:rPr>
              <a:t>posledica</a:t>
            </a:r>
            <a:r>
              <a:rPr lang="en-GB" sz="3200" i="1" dirty="0">
                <a:latin typeface="+mj-lt"/>
              </a:rPr>
              <a:t> </a:t>
            </a:r>
            <a:r>
              <a:rPr lang="en-GB" sz="3200" i="1" dirty="0" err="1">
                <a:latin typeface="+mj-lt"/>
              </a:rPr>
              <a:t>stresa</a:t>
            </a:r>
            <a:r>
              <a:rPr lang="en-GB" sz="3200" i="1" dirty="0">
                <a:latin typeface="+mj-lt"/>
              </a:rPr>
              <a:t>, </a:t>
            </a:r>
            <a:r>
              <a:rPr lang="en-GB" sz="3200" i="1" dirty="0" err="1">
                <a:latin typeface="+mj-lt"/>
              </a:rPr>
              <a:t>dobila</a:t>
            </a:r>
            <a:r>
              <a:rPr lang="en-GB" sz="3200" i="1" dirty="0">
                <a:latin typeface="+mj-lt"/>
              </a:rPr>
              <a:t> </a:t>
            </a:r>
            <a:r>
              <a:rPr lang="en-GB" sz="3200" i="1" dirty="0" err="1">
                <a:latin typeface="+mj-lt"/>
              </a:rPr>
              <a:t>sam</a:t>
            </a:r>
            <a:r>
              <a:rPr lang="en-GB" sz="3200" i="1" dirty="0">
                <a:latin typeface="+mj-lt"/>
              </a:rPr>
              <a:t> </a:t>
            </a:r>
            <a:r>
              <a:rPr lang="en-GB" sz="3200" i="1" dirty="0" err="1">
                <a:latin typeface="+mj-lt"/>
              </a:rPr>
              <a:t>na</a:t>
            </a:r>
            <a:r>
              <a:rPr lang="en-GB" sz="3200" i="1" dirty="0">
                <a:latin typeface="+mj-lt"/>
              </a:rPr>
              <a:t> </a:t>
            </a:r>
            <a:r>
              <a:rPr lang="en-GB" sz="3200" i="1" dirty="0" err="1">
                <a:latin typeface="+mj-lt"/>
              </a:rPr>
              <a:t>kilogramima</a:t>
            </a:r>
            <a:r>
              <a:rPr lang="en-GB" sz="3200" i="1" dirty="0">
                <a:latin typeface="+mj-lt"/>
              </a:rPr>
              <a:t>, </a:t>
            </a:r>
            <a:r>
              <a:rPr lang="en-GB" sz="3200" i="1" dirty="0" err="1">
                <a:latin typeface="+mj-lt"/>
              </a:rPr>
              <a:t>jer</a:t>
            </a:r>
            <a:r>
              <a:rPr lang="en-GB" sz="3200" i="1" dirty="0">
                <a:latin typeface="+mj-lt"/>
              </a:rPr>
              <a:t> </a:t>
            </a:r>
            <a:r>
              <a:rPr lang="en-GB" sz="3200" i="1" dirty="0" err="1">
                <a:latin typeface="+mj-lt"/>
              </a:rPr>
              <a:t>ja</a:t>
            </a:r>
            <a:r>
              <a:rPr lang="en-GB" sz="3200" i="1" dirty="0">
                <a:latin typeface="+mj-lt"/>
              </a:rPr>
              <a:t> ne </a:t>
            </a:r>
            <a:r>
              <a:rPr lang="en-GB" sz="3200" i="1" dirty="0" err="1">
                <a:latin typeface="+mj-lt"/>
              </a:rPr>
              <a:t>mogu</a:t>
            </a:r>
            <a:r>
              <a:rPr lang="en-GB" sz="3200" i="1" dirty="0">
                <a:latin typeface="+mj-lt"/>
              </a:rPr>
              <a:t> da </a:t>
            </a:r>
            <a:r>
              <a:rPr lang="en-GB" sz="3200" i="1" dirty="0" err="1">
                <a:latin typeface="+mj-lt"/>
              </a:rPr>
              <a:t>jedem</a:t>
            </a:r>
            <a:r>
              <a:rPr lang="en-GB" sz="3200" i="1" dirty="0">
                <a:latin typeface="+mj-lt"/>
              </a:rPr>
              <a:t> </a:t>
            </a:r>
            <a:r>
              <a:rPr lang="en-GB" sz="3200" i="1" dirty="0" err="1">
                <a:latin typeface="+mj-lt"/>
              </a:rPr>
              <a:t>kada</a:t>
            </a:r>
            <a:r>
              <a:rPr lang="en-GB" sz="3200" i="1" dirty="0">
                <a:latin typeface="+mj-lt"/>
              </a:rPr>
              <a:t> </a:t>
            </a:r>
            <a:r>
              <a:rPr lang="en-GB" sz="3200" i="1" dirty="0" err="1">
                <a:latin typeface="+mj-lt"/>
              </a:rPr>
              <a:t>treba</a:t>
            </a:r>
            <a:r>
              <a:rPr lang="en-GB" sz="3200" i="1" dirty="0">
                <a:latin typeface="+mj-lt"/>
              </a:rPr>
              <a:t>, </a:t>
            </a:r>
            <a:r>
              <a:rPr lang="en-GB" sz="3200" i="1" dirty="0" err="1">
                <a:latin typeface="+mj-lt"/>
              </a:rPr>
              <a:t>kada</a:t>
            </a:r>
            <a:r>
              <a:rPr lang="en-GB" sz="3200" i="1" dirty="0">
                <a:latin typeface="+mj-lt"/>
              </a:rPr>
              <a:t> </a:t>
            </a:r>
            <a:r>
              <a:rPr lang="en-GB" sz="3200" i="1" dirty="0" err="1">
                <a:latin typeface="+mj-lt"/>
              </a:rPr>
              <a:t>moje</a:t>
            </a:r>
            <a:r>
              <a:rPr lang="en-GB" sz="3200" i="1" dirty="0">
                <a:latin typeface="+mj-lt"/>
              </a:rPr>
              <a:t> </a:t>
            </a:r>
            <a:r>
              <a:rPr lang="en-GB" sz="3200" i="1" dirty="0" err="1">
                <a:latin typeface="+mj-lt"/>
              </a:rPr>
              <a:t>telo</a:t>
            </a:r>
            <a:r>
              <a:rPr lang="en-GB" sz="3200" i="1" dirty="0">
                <a:latin typeface="+mj-lt"/>
              </a:rPr>
              <a:t> to </a:t>
            </a:r>
            <a:r>
              <a:rPr lang="en-GB" sz="3200" i="1" dirty="0" err="1">
                <a:latin typeface="+mj-lt"/>
              </a:rPr>
              <a:t>traži</a:t>
            </a:r>
            <a:r>
              <a:rPr lang="en-GB" sz="3200" i="1" dirty="0">
                <a:latin typeface="+mj-lt"/>
              </a:rPr>
              <a:t>, </a:t>
            </a:r>
            <a:r>
              <a:rPr lang="en-GB" sz="3200" i="1" dirty="0" err="1">
                <a:latin typeface="+mj-lt"/>
              </a:rPr>
              <a:t>sve</a:t>
            </a:r>
            <a:r>
              <a:rPr lang="en-GB" sz="3200" i="1" dirty="0">
                <a:latin typeface="+mj-lt"/>
              </a:rPr>
              <a:t> je </a:t>
            </a:r>
            <a:r>
              <a:rPr lang="en-GB" sz="3200" i="1" dirty="0" err="1">
                <a:latin typeface="+mj-lt"/>
              </a:rPr>
              <a:t>na</a:t>
            </a:r>
            <a:r>
              <a:rPr lang="en-GB" sz="3200" i="1" dirty="0">
                <a:latin typeface="+mj-lt"/>
              </a:rPr>
              <a:t> </a:t>
            </a:r>
            <a:r>
              <a:rPr lang="en-GB" sz="3200" i="1" dirty="0" err="1">
                <a:latin typeface="+mj-lt"/>
              </a:rPr>
              <a:t>brzinu</a:t>
            </a:r>
            <a:r>
              <a:rPr lang="en-GB" sz="3200" i="1" dirty="0">
                <a:latin typeface="+mj-lt"/>
              </a:rPr>
              <a:t>. </a:t>
            </a:r>
            <a:r>
              <a:rPr lang="en-GB" sz="3200" i="1" dirty="0" err="1">
                <a:latin typeface="+mj-lt"/>
              </a:rPr>
              <a:t>Treniram</a:t>
            </a:r>
            <a:r>
              <a:rPr lang="en-GB" sz="3200" i="1" dirty="0">
                <a:latin typeface="+mj-lt"/>
              </a:rPr>
              <a:t>, </a:t>
            </a:r>
            <a:r>
              <a:rPr lang="en-GB" sz="3200" i="1" dirty="0" err="1">
                <a:latin typeface="+mj-lt"/>
              </a:rPr>
              <a:t>kada</a:t>
            </a:r>
            <a:r>
              <a:rPr lang="en-GB" sz="3200" i="1" dirty="0">
                <a:latin typeface="+mj-lt"/>
              </a:rPr>
              <a:t> </a:t>
            </a:r>
            <a:r>
              <a:rPr lang="en-GB" sz="3200" i="1" dirty="0" err="1">
                <a:latin typeface="+mj-lt"/>
              </a:rPr>
              <a:t>stignem</a:t>
            </a:r>
            <a:r>
              <a:rPr lang="en-GB" sz="3200" i="1" dirty="0">
                <a:latin typeface="+mj-lt"/>
              </a:rPr>
              <a:t> da </a:t>
            </a:r>
            <a:r>
              <a:rPr lang="en-GB" sz="3200" i="1" dirty="0" err="1">
                <a:latin typeface="+mj-lt"/>
              </a:rPr>
              <a:t>treniram</a:t>
            </a:r>
            <a:r>
              <a:rPr lang="en-GB" sz="3200" i="1" dirty="0">
                <a:latin typeface="+mj-lt"/>
              </a:rPr>
              <a:t> </a:t>
            </a:r>
            <a:r>
              <a:rPr lang="en-GB" sz="3200" i="1" dirty="0" err="1">
                <a:latin typeface="+mj-lt"/>
              </a:rPr>
              <a:t>jer</a:t>
            </a:r>
            <a:r>
              <a:rPr lang="en-GB" sz="3200" i="1" dirty="0">
                <a:latin typeface="+mj-lt"/>
              </a:rPr>
              <a:t>, </a:t>
            </a:r>
            <a:r>
              <a:rPr lang="en-GB" sz="3200" i="1" dirty="0" err="1">
                <a:latin typeface="+mj-lt"/>
              </a:rPr>
              <a:t>jelte</a:t>
            </a:r>
            <a:r>
              <a:rPr lang="en-GB" sz="3200" i="1" dirty="0">
                <a:latin typeface="+mj-lt"/>
              </a:rPr>
              <a:t>, </a:t>
            </a:r>
            <a:r>
              <a:rPr lang="en-GB" sz="3200" i="1" dirty="0" err="1">
                <a:latin typeface="+mj-lt"/>
              </a:rPr>
              <a:t>posao</a:t>
            </a:r>
            <a:r>
              <a:rPr lang="en-GB" sz="3200" i="1" dirty="0">
                <a:latin typeface="+mj-lt"/>
              </a:rPr>
              <a:t> mi je </a:t>
            </a:r>
            <a:r>
              <a:rPr lang="en-GB" sz="3200" i="1" dirty="0" err="1">
                <a:latin typeface="+mj-lt"/>
              </a:rPr>
              <a:t>bitniji</a:t>
            </a:r>
            <a:r>
              <a:rPr lang="en-GB" sz="3200" i="1" dirty="0">
                <a:latin typeface="+mj-lt"/>
              </a:rPr>
              <a:t>.</a:t>
            </a:r>
            <a:r>
              <a:rPr lang="en-GB" sz="3200" b="1" i="1" dirty="0">
                <a:latin typeface="+mj-lt"/>
              </a:rPr>
              <a:t>. </a:t>
            </a:r>
            <a:r>
              <a:rPr lang="en-GB" sz="3200" b="1" dirty="0"/>
              <a:t>(</a:t>
            </a:r>
            <a:r>
              <a:rPr lang="en-GB" sz="3200" b="1" dirty="0" err="1"/>
              <a:t>Sagovornica</a:t>
            </a:r>
            <a:r>
              <a:rPr lang="en-GB" sz="3200" b="1" dirty="0"/>
              <a:t> </a:t>
            </a:r>
            <a:r>
              <a:rPr lang="en-GB" sz="3200" b="1" dirty="0" err="1"/>
              <a:t>broj</a:t>
            </a:r>
            <a:r>
              <a:rPr lang="en-GB" sz="3200" b="1" dirty="0"/>
              <a:t> 18, </a:t>
            </a:r>
            <a:r>
              <a:rPr lang="en-GB" sz="3200" b="1" dirty="0" err="1"/>
              <a:t>modna</a:t>
            </a:r>
            <a:r>
              <a:rPr lang="en-GB" sz="3200" b="1" dirty="0"/>
              <a:t> </a:t>
            </a:r>
            <a:r>
              <a:rPr lang="en-GB" sz="3200" b="1" dirty="0" err="1"/>
              <a:t>dizajnerka</a:t>
            </a:r>
            <a:r>
              <a:rPr lang="en-GB" sz="3200" b="1" dirty="0"/>
              <a:t>, </a:t>
            </a:r>
            <a:r>
              <a:rPr lang="en-GB" sz="3200" b="1" dirty="0" err="1"/>
              <a:t>kreativne</a:t>
            </a:r>
            <a:r>
              <a:rPr lang="en-GB" sz="3200" b="1" dirty="0"/>
              <a:t> </a:t>
            </a:r>
            <a:r>
              <a:rPr lang="en-GB" sz="3200" b="1" dirty="0" err="1"/>
              <a:t>industrije</a:t>
            </a:r>
            <a:r>
              <a:rPr lang="en-GB" sz="3200" b="1" dirty="0"/>
              <a:t>, 30-40 </a:t>
            </a:r>
            <a:r>
              <a:rPr lang="en-GB" sz="3200" b="1" dirty="0" err="1"/>
              <a:t>godina</a:t>
            </a:r>
            <a:r>
              <a:rPr lang="en-GB" sz="3200"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474249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t>PROFESIONALNA ISKUSTVA </a:t>
            </a:r>
            <a:br>
              <a:rPr lang="sr-Latn-RS" sz="4000" dirty="0"/>
            </a:br>
            <a:r>
              <a:rPr lang="sr-Latn-RS" sz="4000" dirty="0"/>
              <a:t>RADNICA U KULTURI</a:t>
            </a:r>
            <a:endParaRPr lang="en-GB" sz="4000" dirty="0"/>
          </a:p>
        </p:txBody>
      </p:sp>
      <p:sp>
        <p:nvSpPr>
          <p:cNvPr id="3" name="Content Placeholder 2"/>
          <p:cNvSpPr>
            <a:spLocks noGrp="1"/>
          </p:cNvSpPr>
          <p:nvPr>
            <p:ph idx="1"/>
          </p:nvPr>
        </p:nvSpPr>
        <p:spPr>
          <a:xfrm>
            <a:off x="1414021" y="1970202"/>
            <a:ext cx="9263173" cy="4618601"/>
          </a:xfrm>
        </p:spPr>
        <p:txBody>
          <a:bodyPr>
            <a:noAutofit/>
          </a:bodyPr>
          <a:lstStyle/>
          <a:p>
            <a:pPr algn="just">
              <a:lnSpc>
                <a:spcPct val="100000"/>
              </a:lnSpc>
              <a:spcAft>
                <a:spcPts val="800"/>
              </a:spcAft>
            </a:pPr>
            <a:r>
              <a:rPr lang="sr-Latn-RS" sz="3000" i="1" dirty="0">
                <a:latin typeface="+mj-lt"/>
                <a:ea typeface="Calibri" panose="020F0502020204030204" pitchFamily="34" charset="0"/>
                <a:cs typeface="Times New Roman" panose="02020603050405020304" pitchFamily="18" charset="0"/>
              </a:rPr>
              <a:t>Mislim, recimo, imamo situaciju da imamo mlade profesorke koje zaista su mladolike, mislim… Njih niko nekako ne shvata ozbiljno. (…) Ili recimo (smeh) imamo asistenta, momka, i profesoricu i njih dvoje kad odu recimo u neki kontekst van fakulteta, na neki sastanak, svi misle da je on profesor, a da je ona njegova asistentkinja, na primer</a:t>
            </a:r>
            <a:r>
              <a:rPr lang="sr-Latn-RS" sz="3000" dirty="0">
                <a:latin typeface="+mj-lt"/>
                <a:ea typeface="Calibri" panose="020F0502020204030204" pitchFamily="34" charset="0"/>
                <a:cs typeface="Times New Roman" panose="02020603050405020304" pitchFamily="18" charset="0"/>
              </a:rPr>
              <a:t>… </a:t>
            </a:r>
            <a:r>
              <a:rPr lang="sr-Latn-RS" sz="3000" b="1" dirty="0">
                <a:latin typeface="Calibri" panose="020F0502020204030204" pitchFamily="34" charset="0"/>
                <a:ea typeface="Calibri" panose="020F0502020204030204" pitchFamily="34" charset="0"/>
                <a:cs typeface="Times New Roman" panose="02020603050405020304" pitchFamily="18" charset="0"/>
              </a:rPr>
              <a:t>(</a:t>
            </a:r>
            <a:r>
              <a:rPr lang="sr-Latn-RS" sz="30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000" b="1" dirty="0">
                <a:latin typeface="Calibri" panose="020F0502020204030204" pitchFamily="34" charset="0"/>
                <a:ea typeface="Calibri" panose="020F0502020204030204" pitchFamily="34" charset="0"/>
                <a:cs typeface="Times New Roman" panose="02020603050405020304" pitchFamily="18" charset="0"/>
              </a:rPr>
              <a:t> broj 5, </a:t>
            </a:r>
            <a:r>
              <a:rPr lang="sr-Latn-RS" sz="3000" b="1" dirty="0" err="1">
                <a:latin typeface="Calibri" panose="020F0502020204030204" pitchFamily="34" charset="0"/>
                <a:ea typeface="Calibri" panose="020F0502020204030204" pitchFamily="34" charset="0"/>
                <a:cs typeface="Times New Roman" panose="02020603050405020304" pitchFamily="18" charset="0"/>
              </a:rPr>
              <a:t>arhitektica</a:t>
            </a:r>
            <a:r>
              <a:rPr lang="sr-Latn-RS" sz="3000" b="1" dirty="0">
                <a:latin typeface="Calibri" panose="020F0502020204030204" pitchFamily="34" charset="0"/>
                <a:ea typeface="Calibri" panose="020F0502020204030204" pitchFamily="34" charset="0"/>
                <a:cs typeface="Times New Roman" panose="02020603050405020304" pitchFamily="18" charset="0"/>
              </a:rPr>
              <a:t>, univerzitetska nastavnica i NVO, 30 – 40 godina)</a:t>
            </a:r>
            <a:endParaRPr lang="en-GB"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3035105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solidFill>
                  <a:prstClr val="black"/>
                </a:solidFill>
              </a:rPr>
              <a:t>PROFESIONALNA ISKUSTVA </a:t>
            </a:r>
            <a:br>
              <a:rPr lang="sr-Latn-RS" sz="4000" dirty="0">
                <a:solidFill>
                  <a:prstClr val="black"/>
                </a:solidFill>
              </a:rPr>
            </a:br>
            <a:r>
              <a:rPr lang="sr-Latn-RS" sz="4000" dirty="0">
                <a:solidFill>
                  <a:prstClr val="black"/>
                </a:solidFill>
              </a:rPr>
              <a:t>RADNICA U KULTURI</a:t>
            </a:r>
            <a:endParaRPr lang="en-GB" sz="4000" dirty="0"/>
          </a:p>
        </p:txBody>
      </p:sp>
      <p:sp>
        <p:nvSpPr>
          <p:cNvPr id="3" name="Content Placeholder 2"/>
          <p:cNvSpPr>
            <a:spLocks noGrp="1"/>
          </p:cNvSpPr>
          <p:nvPr>
            <p:ph idx="1"/>
          </p:nvPr>
        </p:nvSpPr>
        <p:spPr>
          <a:xfrm>
            <a:off x="898497" y="1966494"/>
            <a:ext cx="9778697" cy="4716577"/>
          </a:xfrm>
        </p:spPr>
        <p:txBody>
          <a:bodyPr>
            <a:noAutofit/>
          </a:bodyPr>
          <a:lstStyle/>
          <a:p>
            <a:pPr algn="just">
              <a:lnSpc>
                <a:spcPct val="107000"/>
              </a:lnSpc>
              <a:spcAft>
                <a:spcPts val="800"/>
              </a:spcAft>
            </a:pPr>
            <a:r>
              <a:rPr lang="sr-Latn-RS" sz="3000" i="1" dirty="0">
                <a:latin typeface="+mj-lt"/>
                <a:ea typeface="Calibri" panose="020F0502020204030204" pitchFamily="34" charset="0"/>
                <a:cs typeface="Times New Roman" panose="02020603050405020304" pitchFamily="18" charset="0"/>
              </a:rPr>
              <a:t>A što se godina tiče, tu isto mislim da da. Ima neka granica do kad si klinka, onda odjednom nekako postaješ sredovečna žena. To sam videla na ličnom primeru.(...) kad si mlada onda si klinka, kad si stara onda si baba. Možda u nekim situacijama može da ima i pozitivnu ulogu, ali to više možda u institucionalnoj kulturi, ona koja se stvara u institucijama gde samim boravkom od dužeg niza godina ti dobiješ neku vrstu renomea i reputacije</a:t>
            </a:r>
            <a:r>
              <a:rPr lang="sr-Latn-RS" sz="3000" b="1" i="1" dirty="0">
                <a:latin typeface="+mj-lt"/>
                <a:ea typeface="Calibri" panose="020F0502020204030204" pitchFamily="34" charset="0"/>
                <a:cs typeface="Times New Roman" panose="02020603050405020304" pitchFamily="18" charset="0"/>
              </a:rPr>
              <a:t>. </a:t>
            </a:r>
            <a:r>
              <a:rPr lang="sr-Latn-RS" sz="3000" b="1" dirty="0">
                <a:latin typeface="Calibri" panose="020F0502020204030204" pitchFamily="34" charset="0"/>
                <a:ea typeface="Calibri" panose="020F0502020204030204" pitchFamily="34" charset="0"/>
                <a:cs typeface="Times New Roman" panose="02020603050405020304" pitchFamily="18" charset="0"/>
              </a:rPr>
              <a:t>(</a:t>
            </a:r>
            <a:r>
              <a:rPr lang="sr-Latn-RS" sz="30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000" b="1" dirty="0">
                <a:latin typeface="Calibri" panose="020F0502020204030204" pitchFamily="34" charset="0"/>
                <a:ea typeface="Calibri" panose="020F0502020204030204" pitchFamily="34" charset="0"/>
                <a:cs typeface="Times New Roman" panose="02020603050405020304" pitchFamily="18" charset="0"/>
              </a:rPr>
              <a:t> broj 8, </a:t>
            </a:r>
            <a:r>
              <a:rPr lang="sr-Latn-RS" sz="3000" b="1" dirty="0" err="1">
                <a:latin typeface="Calibri" panose="020F0502020204030204" pitchFamily="34" charset="0"/>
                <a:ea typeface="Calibri" panose="020F0502020204030204" pitchFamily="34" charset="0"/>
                <a:cs typeface="Times New Roman" panose="02020603050405020304" pitchFamily="18" charset="0"/>
              </a:rPr>
              <a:t>menadžerka</a:t>
            </a:r>
            <a:r>
              <a:rPr lang="sr-Latn-RS" sz="3000" b="1" dirty="0">
                <a:latin typeface="Calibri" panose="020F0502020204030204" pitchFamily="34" charset="0"/>
                <a:ea typeface="Calibri" panose="020F0502020204030204" pitchFamily="34" charset="0"/>
                <a:cs typeface="Times New Roman" panose="02020603050405020304" pitchFamily="18" charset="0"/>
              </a:rPr>
              <a:t> u kulturi i prevodilac, NVO, 40 godina)</a:t>
            </a:r>
            <a:endParaRPr lang="en-GB"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858229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3233" y="206268"/>
            <a:ext cx="3034835" cy="1236033"/>
          </a:xfrm>
          <a:prstGeom prst="rect">
            <a:avLst/>
          </a:prstGeom>
        </p:spPr>
      </p:pic>
      <p:sp>
        <p:nvSpPr>
          <p:cNvPr id="6" name="Rectangle 3"/>
          <p:cNvSpPr>
            <a:spLocks noGrp="1" noChangeArrowheads="1"/>
          </p:cNvSpPr>
          <p:nvPr>
            <p:ph type="subTitle" idx="1"/>
          </p:nvPr>
        </p:nvSpPr>
        <p:spPr>
          <a:xfrm>
            <a:off x="2455280" y="1622380"/>
            <a:ext cx="6948943" cy="764666"/>
          </a:xfrm>
        </p:spPr>
        <p:txBody>
          <a:bodyPr>
            <a:noAutofit/>
          </a:bodyPr>
          <a:lstStyle/>
          <a:p>
            <a:r>
              <a:rPr lang="pl-PL" sz="3600" dirty="0"/>
              <a:t>BALANS PRIVATNOG I PROFESIONALNOG ŽIVOTA</a:t>
            </a:r>
          </a:p>
          <a:p>
            <a:r>
              <a:rPr lang="en-GB" sz="2800" dirty="0"/>
              <a:t> </a:t>
            </a:r>
            <a:endParaRPr lang="en-US" altLang="en-US" sz="2800" dirty="0">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020" y="2665722"/>
            <a:ext cx="6097465" cy="34349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324" y="206268"/>
            <a:ext cx="2559239" cy="14161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86" y="403485"/>
            <a:ext cx="1502853" cy="841598"/>
          </a:xfrm>
          <a:prstGeom prst="rect">
            <a:avLst/>
          </a:prstGeom>
        </p:spPr>
      </p:pic>
    </p:spTree>
    <p:extLst>
      <p:ext uri="{BB962C8B-B14F-4D97-AF65-F5344CB8AC3E}">
        <p14:creationId xmlns:p14="http://schemas.microsoft.com/office/powerpoint/2010/main" val="37404481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600" y="1308100"/>
            <a:ext cx="615553" cy="5321300"/>
          </a:xfrm>
          <a:prstGeom prst="rect">
            <a:avLst/>
          </a:prstGeom>
          <a:noFill/>
        </p:spPr>
        <p:txBody>
          <a:bodyPr vert="vert270" wrap="square" rtlCol="0">
            <a:spAutoFit/>
          </a:bodyPr>
          <a:lstStyle/>
          <a:p>
            <a:r>
              <a:rPr lang="sr-Latn-RS" sz="2800" dirty="0">
                <a:latin typeface="+mj-lt"/>
              </a:rPr>
              <a:t>PODELA POSLOVA U DOMAĆINSTVU</a:t>
            </a:r>
            <a:endParaRPr lang="en-GB" sz="2800" dirty="0">
              <a:latin typeface="+mj-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11" y="69484"/>
            <a:ext cx="2254589" cy="12475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099" y="69484"/>
            <a:ext cx="1619839" cy="912509"/>
          </a:xfrm>
          <a:prstGeom prst="rect">
            <a:avLst/>
          </a:prstGeom>
        </p:spPr>
      </p:pic>
      <p:pic>
        <p:nvPicPr>
          <p:cNvPr id="2" name="Picture 1"/>
          <p:cNvPicPr>
            <a:picLocks noChangeAspect="1"/>
          </p:cNvPicPr>
          <p:nvPr/>
        </p:nvPicPr>
        <p:blipFill>
          <a:blip r:embed="rId4"/>
          <a:stretch>
            <a:fillRect/>
          </a:stretch>
        </p:blipFill>
        <p:spPr>
          <a:xfrm>
            <a:off x="2606540" y="1483238"/>
            <a:ext cx="7609229" cy="5146162"/>
          </a:xfrm>
          <a:prstGeom prst="rect">
            <a:avLst/>
          </a:prstGeom>
        </p:spPr>
      </p:pic>
    </p:spTree>
    <p:extLst>
      <p:ext uri="{BB962C8B-B14F-4D97-AF65-F5344CB8AC3E}">
        <p14:creationId xmlns:p14="http://schemas.microsoft.com/office/powerpoint/2010/main" val="4195163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RODNA RAVNOPRAVNOST </a:t>
            </a:r>
            <a:br>
              <a:rPr lang="sr-Latn-RS" dirty="0"/>
            </a:br>
            <a:r>
              <a:rPr lang="sr-Latn-RS" dirty="0"/>
              <a:t>ZA KULTURNU RAZNOLIKST</a:t>
            </a:r>
            <a:endParaRPr lang="en-GB" dirty="0"/>
          </a:p>
        </p:txBody>
      </p:sp>
      <p:sp>
        <p:nvSpPr>
          <p:cNvPr id="3" name="Content Placeholder 2"/>
          <p:cNvSpPr>
            <a:spLocks noGrp="1"/>
          </p:cNvSpPr>
          <p:nvPr>
            <p:ph idx="1"/>
          </p:nvPr>
        </p:nvSpPr>
        <p:spPr>
          <a:xfrm>
            <a:off x="1140643" y="2141423"/>
            <a:ext cx="9916997" cy="4716577"/>
          </a:xfrm>
        </p:spPr>
        <p:txBody>
          <a:bodyPr>
            <a:noAutofit/>
          </a:bodyPr>
          <a:lstStyle/>
          <a:p>
            <a:r>
              <a:rPr lang="sr-Latn-RS" sz="3000" dirty="0">
                <a:latin typeface="+mj-lt"/>
              </a:rPr>
              <a:t>Opšti cilj ovog projekta je stvaranje preduslova za ravnopravniji pristup koji ženama, kao </a:t>
            </a:r>
            <a:r>
              <a:rPr lang="sr-Latn-RS" sz="3000" dirty="0" err="1">
                <a:latin typeface="+mj-lt"/>
              </a:rPr>
              <a:t>kreatorkama</a:t>
            </a:r>
            <a:r>
              <a:rPr lang="sr-Latn-RS" sz="3000" dirty="0">
                <a:latin typeface="+mj-lt"/>
              </a:rPr>
              <a:t> kulture, pruža jednake mogućnosti za stvaralaštvo, zaradu i karijeru u kulturnom polju u Srbiji. </a:t>
            </a:r>
            <a:endParaRPr lang="en-GB" sz="3000" dirty="0">
              <a:latin typeface="+mj-lt"/>
            </a:endParaRPr>
          </a:p>
          <a:p>
            <a:r>
              <a:rPr lang="sr-Latn-RS" sz="3000" dirty="0">
                <a:latin typeface="+mj-lt"/>
              </a:rPr>
              <a:t>Specifični ciljevi uključuju (1) identifikaciju mehanizama koji generišu rodne neravnopravnosti u kulturnom životu u Srbiji kao i identifikaciju onih institucija, organizacija, grupa i pojedinaca koji bi trebalo da doprinesu porastu učešća žena i poboljšanju njihovog položaja; </a:t>
            </a:r>
            <a:endParaRPr lang="en-GB" sz="3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64853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4000" dirty="0">
                <a:solidFill>
                  <a:prstClr val="black"/>
                </a:solidFill>
              </a:rPr>
              <a:t>BALANS PRIVATNOG I </a:t>
            </a:r>
            <a:br>
              <a:rPr lang="pl-PL" sz="4000" dirty="0">
                <a:solidFill>
                  <a:prstClr val="black"/>
                </a:solidFill>
              </a:rPr>
            </a:br>
            <a:r>
              <a:rPr lang="pl-PL" sz="4000" dirty="0">
                <a:solidFill>
                  <a:prstClr val="black"/>
                </a:solidFill>
              </a:rPr>
              <a:t>PROFESIONALNOG ŽIVOTA</a:t>
            </a:r>
            <a:endParaRPr lang="en-GB" sz="4000" dirty="0"/>
          </a:p>
        </p:txBody>
      </p:sp>
      <p:sp>
        <p:nvSpPr>
          <p:cNvPr id="3" name="Content Placeholder 2"/>
          <p:cNvSpPr>
            <a:spLocks noGrp="1"/>
          </p:cNvSpPr>
          <p:nvPr>
            <p:ph idx="1"/>
          </p:nvPr>
        </p:nvSpPr>
        <p:spPr>
          <a:xfrm>
            <a:off x="1428713" y="1896326"/>
            <a:ext cx="9248481" cy="4716577"/>
          </a:xfrm>
        </p:spPr>
        <p:txBody>
          <a:bodyPr>
            <a:normAutofit fontScale="92500" lnSpcReduction="10000"/>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Mislim ja slobodno vreme nazivam to vreme za rad, jer to je meni nešto što volim i što mi je kao super. Kad imam vreme to da radim to je dobro, jer obično imam, imam, ono, obaveze oko dece. A balansiram tako što se prošle nedelje onesvestim i tako vučem se po lekarima (smeh). Tako da loše balansiram. Ovaj, mislim, prosto deca sad uvek oko njih ima nešto. Mislim, naravno i stvar je koliko svako na ličnom nivou želi da posveti… Mislim, to nikad nije dovoljno</a:t>
            </a:r>
            <a:r>
              <a:rPr lang="sr-Latn-RS" sz="3200" i="1" dirty="0">
                <a:latin typeface="Calibri" panose="020F0502020204030204" pitchFamily="34" charset="0"/>
                <a:ea typeface="Calibri" panose="020F0502020204030204" pitchFamily="34" charset="0"/>
                <a:cs typeface="Times New Roman" panose="02020603050405020304" pitchFamily="18" charset="0"/>
              </a:rPr>
              <a:t>. </a:t>
            </a:r>
            <a:r>
              <a:rPr lang="sr-Latn-RS" sz="3200" b="1" dirty="0">
                <a:latin typeface="Calibri" panose="020F0502020204030204" pitchFamily="34" charset="0"/>
                <a:ea typeface="Calibri" panose="020F0502020204030204" pitchFamily="34" charset="0"/>
                <a:cs typeface="Times New Roman" panose="02020603050405020304" pitchFamily="18" charset="0"/>
              </a:rPr>
              <a:t>(</a:t>
            </a:r>
            <a:r>
              <a:rPr lang="sr-Latn-RS" sz="32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200" b="1" dirty="0">
                <a:latin typeface="Calibri" panose="020F0502020204030204" pitchFamily="34" charset="0"/>
                <a:ea typeface="Calibri" panose="020F0502020204030204" pitchFamily="34" charset="0"/>
                <a:cs typeface="Times New Roman" panose="02020603050405020304" pitchFamily="18" charset="0"/>
              </a:rPr>
              <a:t> broj 13, oko 30 godina, saradnica na fakultetu, </a:t>
            </a:r>
            <a:r>
              <a:rPr lang="sr-Latn-RS" sz="3200" b="1" dirty="0" err="1">
                <a:latin typeface="Calibri" panose="020F0502020204030204" pitchFamily="34" charset="0"/>
                <a:ea typeface="Calibri" panose="020F0502020204030204" pitchFamily="34" charset="0"/>
                <a:cs typeface="Times New Roman" panose="02020603050405020304" pitchFamily="18" charset="0"/>
              </a:rPr>
              <a:t>restauratorka</a:t>
            </a:r>
            <a:r>
              <a:rPr lang="sr-Latn-RS" sz="3200" b="1" dirty="0">
                <a:latin typeface="Calibri" panose="020F0502020204030204" pitchFamily="34" charset="0"/>
                <a:ea typeface="Calibri" panose="020F0502020204030204" pitchFamily="34" charset="0"/>
                <a:cs typeface="Times New Roman" panose="02020603050405020304" pitchFamily="18" charset="0"/>
              </a:rPr>
              <a: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3185003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ts val="1000"/>
              </a:spcBef>
            </a:pPr>
            <a:r>
              <a:rPr lang="pl-PL" sz="4000" dirty="0">
                <a:solidFill>
                  <a:prstClr val="black"/>
                </a:solidFill>
                <a:ea typeface="+mn-ea"/>
                <a:cs typeface="+mn-cs"/>
              </a:rPr>
              <a:t>BALANS PRIVATNOG I </a:t>
            </a:r>
            <a:br>
              <a:rPr lang="pl-PL" sz="4000" dirty="0">
                <a:solidFill>
                  <a:prstClr val="black"/>
                </a:solidFill>
                <a:ea typeface="+mn-ea"/>
                <a:cs typeface="+mn-cs"/>
              </a:rPr>
            </a:br>
            <a:r>
              <a:rPr lang="pl-PL" sz="4000" dirty="0">
                <a:solidFill>
                  <a:prstClr val="black"/>
                </a:solidFill>
                <a:ea typeface="+mn-ea"/>
                <a:cs typeface="+mn-cs"/>
              </a:rPr>
              <a:t>PROFESIONALNOG ŽIVOTA</a:t>
            </a:r>
          </a:p>
        </p:txBody>
      </p:sp>
      <p:sp>
        <p:nvSpPr>
          <p:cNvPr id="3" name="Content Placeholder 2"/>
          <p:cNvSpPr>
            <a:spLocks noGrp="1"/>
          </p:cNvSpPr>
          <p:nvPr>
            <p:ph idx="1"/>
          </p:nvPr>
        </p:nvSpPr>
        <p:spPr>
          <a:xfrm>
            <a:off x="1428713" y="1877473"/>
            <a:ext cx="9248481" cy="4716577"/>
          </a:xfrm>
        </p:spPr>
        <p:txBody>
          <a:bodyPr>
            <a:normAutofit/>
          </a:bodyPr>
          <a:lstStyle/>
          <a:p>
            <a:r>
              <a:rPr lang="en-GB" i="1" dirty="0" err="1">
                <a:latin typeface="+mj-lt"/>
              </a:rPr>
              <a:t>Ja</a:t>
            </a:r>
            <a:r>
              <a:rPr lang="en-GB" i="1" dirty="0">
                <a:latin typeface="+mj-lt"/>
              </a:rPr>
              <a:t> imam </a:t>
            </a:r>
            <a:r>
              <a:rPr lang="en-GB" i="1" dirty="0" err="1">
                <a:latin typeface="+mj-lt"/>
              </a:rPr>
              <a:t>troje</a:t>
            </a:r>
            <a:r>
              <a:rPr lang="en-GB" i="1" dirty="0">
                <a:latin typeface="+mj-lt"/>
              </a:rPr>
              <a:t> male </a:t>
            </a:r>
            <a:r>
              <a:rPr lang="en-GB" i="1" dirty="0" err="1">
                <a:latin typeface="+mj-lt"/>
              </a:rPr>
              <a:t>dece</a:t>
            </a:r>
            <a:r>
              <a:rPr lang="en-GB" i="1" dirty="0">
                <a:latin typeface="+mj-lt"/>
              </a:rPr>
              <a:t>, od </a:t>
            </a:r>
            <a:r>
              <a:rPr lang="en-GB" i="1" dirty="0" err="1">
                <a:latin typeface="+mj-lt"/>
              </a:rPr>
              <a:t>kojih</a:t>
            </a:r>
            <a:r>
              <a:rPr lang="en-GB" i="1" dirty="0">
                <a:latin typeface="+mj-lt"/>
              </a:rPr>
              <a:t> je </a:t>
            </a:r>
            <a:r>
              <a:rPr lang="en-GB" i="1" dirty="0" err="1">
                <a:latin typeface="+mj-lt"/>
              </a:rPr>
              <a:t>treća</a:t>
            </a:r>
            <a:r>
              <a:rPr lang="en-GB" i="1" dirty="0">
                <a:latin typeface="+mj-lt"/>
              </a:rPr>
              <a:t> </a:t>
            </a:r>
            <a:r>
              <a:rPr lang="en-GB" i="1" dirty="0" err="1">
                <a:latin typeface="+mj-lt"/>
              </a:rPr>
              <a:t>devojčica</a:t>
            </a:r>
            <a:r>
              <a:rPr lang="sr-Latn-RS" i="1" dirty="0">
                <a:latin typeface="+mj-lt"/>
              </a:rPr>
              <a:t> </a:t>
            </a:r>
            <a:r>
              <a:rPr lang="en-GB" i="1" dirty="0" err="1">
                <a:latin typeface="+mj-lt"/>
              </a:rPr>
              <a:t>rođena</a:t>
            </a:r>
            <a:r>
              <a:rPr lang="en-GB" i="1" dirty="0">
                <a:latin typeface="+mj-lt"/>
              </a:rPr>
              <a:t> [</a:t>
            </a:r>
            <a:r>
              <a:rPr lang="sr-Latn-RS" i="1" dirty="0">
                <a:latin typeface="+mj-lt"/>
              </a:rPr>
              <a:t>naziv bolesti</a:t>
            </a:r>
            <a:r>
              <a:rPr lang="en-GB" i="1" dirty="0">
                <a:latin typeface="+mj-lt"/>
              </a:rPr>
              <a:t>]. Ona je tad </a:t>
            </a:r>
            <a:r>
              <a:rPr lang="en-GB" i="1" dirty="0" err="1">
                <a:latin typeface="+mj-lt"/>
              </a:rPr>
              <a:t>već</a:t>
            </a:r>
            <a:r>
              <a:rPr lang="en-GB" i="1" dirty="0">
                <a:latin typeface="+mj-lt"/>
              </a:rPr>
              <a:t> </a:t>
            </a:r>
            <a:r>
              <a:rPr lang="en-GB" i="1" dirty="0" err="1">
                <a:latin typeface="+mj-lt"/>
              </a:rPr>
              <a:t>imala</a:t>
            </a:r>
            <a:r>
              <a:rPr lang="en-GB" i="1" dirty="0">
                <a:latin typeface="+mj-lt"/>
              </a:rPr>
              <a:t> </a:t>
            </a:r>
            <a:r>
              <a:rPr lang="en-GB" i="1" dirty="0" err="1">
                <a:latin typeface="+mj-lt"/>
              </a:rPr>
              <a:t>i</a:t>
            </a:r>
            <a:r>
              <a:rPr lang="en-GB" i="1" dirty="0">
                <a:latin typeface="+mj-lt"/>
              </a:rPr>
              <a:t> </a:t>
            </a:r>
            <a:r>
              <a:rPr lang="en-GB" i="1" dirty="0" err="1">
                <a:latin typeface="+mj-lt"/>
              </a:rPr>
              <a:t>dijagnozu</a:t>
            </a:r>
            <a:r>
              <a:rPr lang="en-GB" i="1" dirty="0">
                <a:latin typeface="+mj-lt"/>
              </a:rPr>
              <a:t> </a:t>
            </a:r>
            <a:r>
              <a:rPr lang="en-GB" i="1" dirty="0" err="1">
                <a:latin typeface="+mj-lt"/>
              </a:rPr>
              <a:t>i</a:t>
            </a:r>
            <a:r>
              <a:rPr lang="en-GB" i="1" dirty="0">
                <a:latin typeface="+mj-lt"/>
              </a:rPr>
              <a:t> </a:t>
            </a:r>
            <a:r>
              <a:rPr lang="en-GB" i="1" dirty="0" err="1">
                <a:latin typeface="+mj-lt"/>
              </a:rPr>
              <a:t>sve</a:t>
            </a:r>
            <a:r>
              <a:rPr lang="en-GB" i="1" dirty="0">
                <a:latin typeface="+mj-lt"/>
              </a:rPr>
              <a:t>. I </a:t>
            </a:r>
            <a:r>
              <a:rPr lang="en-GB" i="1" dirty="0" err="1">
                <a:latin typeface="+mj-lt"/>
              </a:rPr>
              <a:t>suprug</a:t>
            </a:r>
            <a:r>
              <a:rPr lang="en-GB" i="1" dirty="0">
                <a:latin typeface="+mj-lt"/>
              </a:rPr>
              <a:t> </a:t>
            </a:r>
            <a:r>
              <a:rPr lang="en-GB" i="1" dirty="0" err="1">
                <a:latin typeface="+mj-lt"/>
              </a:rPr>
              <a:t>i</a:t>
            </a:r>
            <a:r>
              <a:rPr lang="en-GB" i="1" dirty="0">
                <a:latin typeface="+mj-lt"/>
              </a:rPr>
              <a:t> </a:t>
            </a:r>
            <a:r>
              <a:rPr lang="en-GB" i="1" dirty="0" err="1">
                <a:latin typeface="+mj-lt"/>
              </a:rPr>
              <a:t>ja</a:t>
            </a:r>
            <a:r>
              <a:rPr lang="en-GB" i="1" dirty="0">
                <a:latin typeface="+mj-lt"/>
              </a:rPr>
              <a:t> </a:t>
            </a:r>
            <a:r>
              <a:rPr lang="en-GB" i="1" dirty="0" err="1">
                <a:latin typeface="+mj-lt"/>
              </a:rPr>
              <a:t>smo</a:t>
            </a:r>
            <a:r>
              <a:rPr lang="en-GB" i="1" dirty="0">
                <a:latin typeface="+mj-lt"/>
              </a:rPr>
              <a:t> se </a:t>
            </a:r>
            <a:r>
              <a:rPr lang="en-GB" i="1" dirty="0" err="1">
                <a:latin typeface="+mj-lt"/>
              </a:rPr>
              <a:t>iskreno</a:t>
            </a:r>
            <a:r>
              <a:rPr lang="en-GB" i="1" dirty="0">
                <a:latin typeface="+mj-lt"/>
              </a:rPr>
              <a:t> </a:t>
            </a:r>
            <a:r>
              <a:rPr lang="en-GB" i="1" dirty="0" err="1">
                <a:latin typeface="+mj-lt"/>
              </a:rPr>
              <a:t>tada</a:t>
            </a:r>
            <a:r>
              <a:rPr lang="en-GB" i="1" dirty="0">
                <a:latin typeface="+mj-lt"/>
              </a:rPr>
              <a:t> </a:t>
            </a:r>
            <a:r>
              <a:rPr lang="en-GB" i="1" dirty="0" err="1">
                <a:latin typeface="+mj-lt"/>
              </a:rPr>
              <a:t>dosta</a:t>
            </a:r>
            <a:r>
              <a:rPr lang="en-GB" i="1" dirty="0">
                <a:latin typeface="+mj-lt"/>
              </a:rPr>
              <a:t> </a:t>
            </a:r>
            <a:r>
              <a:rPr lang="en-GB" i="1" dirty="0" err="1">
                <a:latin typeface="+mj-lt"/>
              </a:rPr>
              <a:t>teško</a:t>
            </a:r>
            <a:r>
              <a:rPr lang="en-GB" i="1" dirty="0">
                <a:latin typeface="+mj-lt"/>
              </a:rPr>
              <a:t> </a:t>
            </a:r>
            <a:r>
              <a:rPr lang="en-GB" i="1" dirty="0" err="1">
                <a:latin typeface="+mj-lt"/>
              </a:rPr>
              <a:t>snalazili</a:t>
            </a:r>
            <a:r>
              <a:rPr lang="en-GB" i="1" dirty="0">
                <a:latin typeface="+mj-lt"/>
              </a:rPr>
              <a:t> u </a:t>
            </a:r>
            <a:r>
              <a:rPr lang="en-GB" i="1" dirty="0" err="1">
                <a:latin typeface="+mj-lt"/>
              </a:rPr>
              <a:t>svemu</a:t>
            </a:r>
            <a:r>
              <a:rPr lang="en-GB" i="1" dirty="0">
                <a:latin typeface="+mj-lt"/>
              </a:rPr>
              <a:t> tome. </a:t>
            </a:r>
            <a:r>
              <a:rPr lang="en-GB" i="1" dirty="0" err="1">
                <a:latin typeface="+mj-lt"/>
              </a:rPr>
              <a:t>Neko</a:t>
            </a:r>
            <a:r>
              <a:rPr lang="en-GB" i="1" dirty="0">
                <a:latin typeface="+mj-lt"/>
              </a:rPr>
              <a:t> je </a:t>
            </a:r>
            <a:r>
              <a:rPr lang="en-GB" i="1" dirty="0" err="1">
                <a:latin typeface="+mj-lt"/>
              </a:rPr>
              <a:t>uvek</a:t>
            </a:r>
            <a:r>
              <a:rPr lang="en-GB" i="1" dirty="0">
                <a:latin typeface="+mj-lt"/>
              </a:rPr>
              <a:t> </a:t>
            </a:r>
            <a:r>
              <a:rPr lang="en-GB" i="1" dirty="0" err="1">
                <a:latin typeface="+mj-lt"/>
              </a:rPr>
              <a:t>morao</a:t>
            </a:r>
            <a:r>
              <a:rPr lang="en-GB" i="1" dirty="0">
                <a:latin typeface="+mj-lt"/>
              </a:rPr>
              <a:t> da </a:t>
            </a:r>
            <a:r>
              <a:rPr lang="en-GB" i="1" dirty="0" err="1">
                <a:latin typeface="+mj-lt"/>
              </a:rPr>
              <a:t>bude</a:t>
            </a:r>
            <a:r>
              <a:rPr lang="en-GB" i="1" dirty="0">
                <a:latin typeface="+mj-lt"/>
              </a:rPr>
              <a:t> </a:t>
            </a:r>
            <a:r>
              <a:rPr lang="en-GB" i="1" dirty="0" err="1">
                <a:latin typeface="+mj-lt"/>
              </a:rPr>
              <a:t>kući</a:t>
            </a:r>
            <a:r>
              <a:rPr lang="en-GB" i="1" dirty="0">
                <a:latin typeface="+mj-lt"/>
              </a:rPr>
              <a:t> da </a:t>
            </a:r>
            <a:r>
              <a:rPr lang="en-GB" i="1" dirty="0" err="1">
                <a:latin typeface="+mj-lt"/>
              </a:rPr>
              <a:t>servisira</a:t>
            </a:r>
            <a:r>
              <a:rPr lang="en-GB" i="1" dirty="0">
                <a:latin typeface="+mj-lt"/>
              </a:rPr>
              <a:t> </a:t>
            </a:r>
            <a:r>
              <a:rPr lang="en-GB" i="1" dirty="0" err="1">
                <a:latin typeface="+mj-lt"/>
              </a:rPr>
              <a:t>i</a:t>
            </a:r>
            <a:r>
              <a:rPr lang="en-GB" i="1" dirty="0">
                <a:latin typeface="+mj-lt"/>
              </a:rPr>
              <a:t> </a:t>
            </a:r>
            <a:r>
              <a:rPr lang="en-GB" i="1" dirty="0" err="1">
                <a:latin typeface="+mj-lt"/>
              </a:rPr>
              <a:t>nekako</a:t>
            </a:r>
            <a:r>
              <a:rPr lang="en-GB" i="1" dirty="0">
                <a:latin typeface="+mj-lt"/>
              </a:rPr>
              <a:t> je </a:t>
            </a:r>
            <a:r>
              <a:rPr lang="en-GB" i="1" dirty="0" err="1">
                <a:latin typeface="+mj-lt"/>
              </a:rPr>
              <a:t>uvek</a:t>
            </a:r>
            <a:r>
              <a:rPr lang="en-GB" i="1" dirty="0">
                <a:latin typeface="+mj-lt"/>
              </a:rPr>
              <a:t> to </a:t>
            </a:r>
            <a:r>
              <a:rPr lang="en-GB" i="1" dirty="0" err="1">
                <a:latin typeface="+mj-lt"/>
              </a:rPr>
              <a:t>padalo</a:t>
            </a:r>
            <a:r>
              <a:rPr lang="en-GB" i="1" dirty="0">
                <a:latin typeface="+mj-lt"/>
              </a:rPr>
              <a:t> </a:t>
            </a:r>
            <a:r>
              <a:rPr lang="en-GB" i="1" dirty="0" err="1">
                <a:latin typeface="+mj-lt"/>
              </a:rPr>
              <a:t>na</a:t>
            </a:r>
            <a:r>
              <a:rPr lang="en-GB" i="1" dirty="0">
                <a:latin typeface="+mj-lt"/>
              </a:rPr>
              <a:t> </a:t>
            </a:r>
            <a:r>
              <a:rPr lang="en-GB" i="1" dirty="0" err="1">
                <a:latin typeface="+mj-lt"/>
              </a:rPr>
              <a:t>mene</a:t>
            </a:r>
            <a:r>
              <a:rPr lang="en-GB" i="1" dirty="0">
                <a:latin typeface="+mj-lt"/>
              </a:rPr>
              <a:t>, </a:t>
            </a:r>
            <a:r>
              <a:rPr lang="en-GB" i="1" dirty="0" err="1">
                <a:latin typeface="+mj-lt"/>
              </a:rPr>
              <a:t>po</a:t>
            </a:r>
            <a:r>
              <a:rPr lang="en-GB" i="1" dirty="0">
                <a:latin typeface="+mj-lt"/>
              </a:rPr>
              <a:t> </a:t>
            </a:r>
            <a:r>
              <a:rPr lang="en-GB" i="1" dirty="0" err="1">
                <a:latin typeface="+mj-lt"/>
              </a:rPr>
              <a:t>prirodi</a:t>
            </a:r>
            <a:r>
              <a:rPr lang="en-GB" i="1" dirty="0">
                <a:latin typeface="+mj-lt"/>
              </a:rPr>
              <a:t> </a:t>
            </a:r>
            <a:r>
              <a:rPr lang="en-GB" i="1" dirty="0" err="1">
                <a:latin typeface="+mj-lt"/>
              </a:rPr>
              <a:t>stvari</a:t>
            </a:r>
            <a:r>
              <a:rPr lang="en-GB" i="1" dirty="0">
                <a:latin typeface="+mj-lt"/>
              </a:rPr>
              <a:t> [...] </a:t>
            </a:r>
            <a:r>
              <a:rPr lang="en-GB" i="1" dirty="0" err="1">
                <a:latin typeface="+mj-lt"/>
              </a:rPr>
              <a:t>Počevši</a:t>
            </a:r>
            <a:r>
              <a:rPr lang="en-GB" i="1" dirty="0">
                <a:latin typeface="+mj-lt"/>
              </a:rPr>
              <a:t> od </a:t>
            </a:r>
            <a:r>
              <a:rPr lang="en-GB" i="1" dirty="0" err="1">
                <a:latin typeface="+mj-lt"/>
              </a:rPr>
              <a:t>supruga</a:t>
            </a:r>
            <a:r>
              <a:rPr lang="en-GB" i="1" dirty="0">
                <a:latin typeface="+mj-lt"/>
              </a:rPr>
              <a:t> </a:t>
            </a:r>
            <a:r>
              <a:rPr lang="en-GB" i="1" dirty="0" err="1">
                <a:latin typeface="+mj-lt"/>
              </a:rPr>
              <a:t>koji</a:t>
            </a:r>
            <a:r>
              <a:rPr lang="en-GB" i="1" dirty="0">
                <a:latin typeface="+mj-lt"/>
              </a:rPr>
              <a:t> mi je sad </a:t>
            </a:r>
            <a:r>
              <a:rPr lang="en-GB" i="1" dirty="0" err="1">
                <a:latin typeface="+mj-lt"/>
              </a:rPr>
              <a:t>bivši</a:t>
            </a:r>
            <a:r>
              <a:rPr lang="en-GB" i="1" dirty="0">
                <a:latin typeface="+mj-lt"/>
              </a:rPr>
              <a:t>, </a:t>
            </a:r>
            <a:r>
              <a:rPr lang="en-GB" i="1" dirty="0" err="1">
                <a:latin typeface="+mj-lt"/>
              </a:rPr>
              <a:t>ima</a:t>
            </a:r>
            <a:r>
              <a:rPr lang="en-GB" i="1" dirty="0">
                <a:latin typeface="+mj-lt"/>
              </a:rPr>
              <a:t> </a:t>
            </a:r>
            <a:r>
              <a:rPr lang="en-GB" i="1" dirty="0" err="1">
                <a:latin typeface="+mj-lt"/>
              </a:rPr>
              <a:t>godinu</a:t>
            </a:r>
            <a:r>
              <a:rPr lang="en-GB" i="1" dirty="0">
                <a:latin typeface="+mj-lt"/>
              </a:rPr>
              <a:t> dana </a:t>
            </a:r>
            <a:r>
              <a:rPr lang="en-GB" i="1" dirty="0" err="1">
                <a:latin typeface="+mj-lt"/>
              </a:rPr>
              <a:t>kako</a:t>
            </a:r>
            <a:r>
              <a:rPr lang="en-GB" i="1" dirty="0">
                <a:latin typeface="+mj-lt"/>
              </a:rPr>
              <a:t> </a:t>
            </a:r>
            <a:r>
              <a:rPr lang="en-GB" i="1" dirty="0" err="1">
                <a:latin typeface="+mj-lt"/>
              </a:rPr>
              <a:t>sam</a:t>
            </a:r>
            <a:r>
              <a:rPr lang="en-GB" i="1" dirty="0">
                <a:latin typeface="+mj-lt"/>
              </a:rPr>
              <a:t> se </a:t>
            </a:r>
            <a:r>
              <a:rPr lang="en-GB" i="1" dirty="0" err="1">
                <a:latin typeface="+mj-lt"/>
              </a:rPr>
              <a:t>razvela</a:t>
            </a:r>
            <a:r>
              <a:rPr lang="en-GB" i="1" dirty="0">
                <a:latin typeface="+mj-lt"/>
              </a:rPr>
              <a:t>. </a:t>
            </a:r>
            <a:r>
              <a:rPr lang="en-GB" i="1" dirty="0" err="1">
                <a:latin typeface="+mj-lt"/>
              </a:rPr>
              <a:t>Nažalost</a:t>
            </a:r>
            <a:r>
              <a:rPr lang="en-GB" i="1" dirty="0">
                <a:latin typeface="+mj-lt"/>
              </a:rPr>
              <a:t>, </a:t>
            </a:r>
            <a:r>
              <a:rPr lang="en-GB" i="1" dirty="0" err="1">
                <a:latin typeface="+mj-lt"/>
              </a:rPr>
              <a:t>ni</a:t>
            </a:r>
            <a:r>
              <a:rPr lang="en-GB" i="1" dirty="0">
                <a:latin typeface="+mj-lt"/>
              </a:rPr>
              <a:t> to </a:t>
            </a:r>
            <a:r>
              <a:rPr lang="en-GB" i="1" dirty="0" err="1">
                <a:latin typeface="+mj-lt"/>
              </a:rPr>
              <a:t>nije</a:t>
            </a:r>
            <a:r>
              <a:rPr lang="en-GB" i="1" dirty="0">
                <a:latin typeface="+mj-lt"/>
              </a:rPr>
              <a:t> </a:t>
            </a:r>
            <a:r>
              <a:rPr lang="en-GB" i="1" dirty="0" err="1">
                <a:latin typeface="+mj-lt"/>
              </a:rPr>
              <a:t>bilo</a:t>
            </a:r>
            <a:r>
              <a:rPr lang="en-GB" i="1" dirty="0">
                <a:latin typeface="+mj-lt"/>
              </a:rPr>
              <a:t> </a:t>
            </a:r>
            <a:r>
              <a:rPr lang="en-GB" i="1" dirty="0" err="1">
                <a:latin typeface="+mj-lt"/>
              </a:rPr>
              <a:t>iz</a:t>
            </a:r>
            <a:r>
              <a:rPr lang="en-GB" i="1" dirty="0">
                <a:latin typeface="+mj-lt"/>
              </a:rPr>
              <a:t> </a:t>
            </a:r>
            <a:r>
              <a:rPr lang="en-GB" i="1" dirty="0" err="1">
                <a:latin typeface="+mj-lt"/>
              </a:rPr>
              <a:t>odsustva</a:t>
            </a:r>
            <a:r>
              <a:rPr lang="en-GB" i="1" dirty="0">
                <a:latin typeface="+mj-lt"/>
              </a:rPr>
              <a:t> </a:t>
            </a:r>
            <a:r>
              <a:rPr lang="en-GB" i="1" dirty="0" err="1">
                <a:latin typeface="+mj-lt"/>
              </a:rPr>
              <a:t>ljubavi</a:t>
            </a:r>
            <a:r>
              <a:rPr lang="en-GB" i="1" dirty="0">
                <a:latin typeface="+mj-lt"/>
              </a:rPr>
              <a:t> </a:t>
            </a:r>
            <a:r>
              <a:rPr lang="en-GB" i="1" dirty="0" err="1">
                <a:latin typeface="+mj-lt"/>
              </a:rPr>
              <a:t>ili</a:t>
            </a:r>
            <a:r>
              <a:rPr lang="en-GB" i="1" dirty="0">
                <a:latin typeface="+mj-lt"/>
              </a:rPr>
              <a:t> </a:t>
            </a:r>
            <a:r>
              <a:rPr lang="en-GB" i="1" dirty="0" err="1">
                <a:latin typeface="+mj-lt"/>
              </a:rPr>
              <a:t>nerazumevanja</a:t>
            </a:r>
            <a:r>
              <a:rPr lang="en-GB" i="1" dirty="0">
                <a:latin typeface="+mj-lt"/>
              </a:rPr>
              <a:t> [...] </a:t>
            </a:r>
            <a:r>
              <a:rPr lang="en-GB" i="1" dirty="0" err="1">
                <a:latin typeface="+mj-lt"/>
              </a:rPr>
              <a:t>počeli</a:t>
            </a:r>
            <a:r>
              <a:rPr lang="en-GB" i="1" dirty="0">
                <a:latin typeface="+mj-lt"/>
              </a:rPr>
              <a:t> </a:t>
            </a:r>
            <a:r>
              <a:rPr lang="en-GB" i="1" dirty="0" err="1">
                <a:latin typeface="+mj-lt"/>
              </a:rPr>
              <a:t>smo</a:t>
            </a:r>
            <a:r>
              <a:rPr lang="en-GB" i="1" dirty="0">
                <a:latin typeface="+mj-lt"/>
              </a:rPr>
              <a:t> da </a:t>
            </a:r>
            <a:r>
              <a:rPr lang="en-GB" i="1" dirty="0" err="1">
                <a:latin typeface="+mj-lt"/>
              </a:rPr>
              <a:t>pucamo</a:t>
            </a:r>
            <a:r>
              <a:rPr lang="en-GB" i="1" dirty="0">
                <a:latin typeface="+mj-lt"/>
              </a:rPr>
              <a:t> </a:t>
            </a:r>
            <a:r>
              <a:rPr lang="en-GB" i="1" dirty="0" err="1">
                <a:latin typeface="+mj-lt"/>
              </a:rPr>
              <a:t>po</a:t>
            </a:r>
            <a:r>
              <a:rPr lang="en-GB" i="1" dirty="0">
                <a:latin typeface="+mj-lt"/>
              </a:rPr>
              <a:t> </a:t>
            </a:r>
            <a:r>
              <a:rPr lang="en-GB" i="1" dirty="0" err="1">
                <a:latin typeface="+mj-lt"/>
              </a:rPr>
              <a:t>šavovima</a:t>
            </a:r>
            <a:r>
              <a:rPr lang="en-GB" i="1" dirty="0">
                <a:latin typeface="+mj-lt"/>
              </a:rPr>
              <a:t>, od </a:t>
            </a:r>
            <a:r>
              <a:rPr lang="en-GB" i="1" dirty="0" err="1">
                <a:latin typeface="+mj-lt"/>
              </a:rPr>
              <a:t>organizacije</a:t>
            </a:r>
            <a:r>
              <a:rPr lang="en-GB" i="1" dirty="0">
                <a:latin typeface="+mj-lt"/>
              </a:rPr>
              <a:t> </a:t>
            </a:r>
            <a:r>
              <a:rPr lang="en-GB" i="1" dirty="0" err="1">
                <a:latin typeface="+mj-lt"/>
              </a:rPr>
              <a:t>i</a:t>
            </a:r>
            <a:r>
              <a:rPr lang="en-GB" i="1" dirty="0">
                <a:latin typeface="+mj-lt"/>
              </a:rPr>
              <a:t> </a:t>
            </a:r>
            <a:r>
              <a:rPr lang="en-GB" i="1" dirty="0" err="1">
                <a:latin typeface="+mj-lt"/>
              </a:rPr>
              <a:t>svega</a:t>
            </a:r>
            <a:r>
              <a:rPr lang="en-GB" i="1" dirty="0">
                <a:latin typeface="+mj-lt"/>
              </a:rPr>
              <a:t>. I </a:t>
            </a:r>
            <a:r>
              <a:rPr lang="en-GB" i="1" dirty="0" err="1">
                <a:latin typeface="+mj-lt"/>
              </a:rPr>
              <a:t>ja</a:t>
            </a:r>
            <a:r>
              <a:rPr lang="en-GB" i="1" dirty="0">
                <a:latin typeface="+mj-lt"/>
              </a:rPr>
              <a:t> </a:t>
            </a:r>
            <a:r>
              <a:rPr lang="en-GB" i="1" dirty="0" err="1">
                <a:latin typeface="+mj-lt"/>
              </a:rPr>
              <a:t>više</a:t>
            </a:r>
            <a:r>
              <a:rPr lang="en-GB" i="1" dirty="0">
                <a:latin typeface="+mj-lt"/>
              </a:rPr>
              <a:t> </a:t>
            </a:r>
            <a:r>
              <a:rPr lang="en-GB" i="1" dirty="0" err="1">
                <a:latin typeface="+mj-lt"/>
              </a:rPr>
              <a:t>nisam</a:t>
            </a:r>
            <a:r>
              <a:rPr lang="en-GB" i="1" dirty="0">
                <a:latin typeface="+mj-lt"/>
              </a:rPr>
              <a:t> </a:t>
            </a:r>
            <a:r>
              <a:rPr lang="en-GB" i="1" dirty="0" err="1">
                <a:latin typeface="+mj-lt"/>
              </a:rPr>
              <a:t>mogla</a:t>
            </a:r>
            <a:r>
              <a:rPr lang="en-GB" i="1" dirty="0">
                <a:latin typeface="+mj-lt"/>
              </a:rPr>
              <a:t> da </a:t>
            </a:r>
            <a:r>
              <a:rPr lang="en-GB" i="1" dirty="0" err="1">
                <a:latin typeface="+mj-lt"/>
              </a:rPr>
              <a:t>podnesem</a:t>
            </a:r>
            <a:r>
              <a:rPr lang="en-GB" i="1" dirty="0">
                <a:latin typeface="+mj-lt"/>
              </a:rPr>
              <a:t> </a:t>
            </a:r>
            <a:r>
              <a:rPr lang="en-GB" i="1" dirty="0" err="1">
                <a:latin typeface="+mj-lt"/>
              </a:rPr>
              <a:t>i</a:t>
            </a:r>
            <a:r>
              <a:rPr lang="en-GB" i="1" dirty="0">
                <a:latin typeface="+mj-lt"/>
              </a:rPr>
              <a:t> da </a:t>
            </a:r>
            <a:r>
              <a:rPr lang="en-GB" i="1" dirty="0" err="1">
                <a:latin typeface="+mj-lt"/>
              </a:rPr>
              <a:t>trpim</a:t>
            </a:r>
            <a:r>
              <a:rPr lang="en-GB" i="1" dirty="0">
                <a:latin typeface="+mj-lt"/>
              </a:rPr>
              <a:t> da imam </a:t>
            </a:r>
            <a:r>
              <a:rPr lang="en-GB" i="1" dirty="0" err="1">
                <a:latin typeface="+mj-lt"/>
              </a:rPr>
              <a:t>četvoro</a:t>
            </a:r>
            <a:r>
              <a:rPr lang="en-GB" i="1" dirty="0">
                <a:latin typeface="+mj-lt"/>
              </a:rPr>
              <a:t> </a:t>
            </a:r>
            <a:r>
              <a:rPr lang="en-GB" i="1" dirty="0" err="1">
                <a:latin typeface="+mj-lt"/>
              </a:rPr>
              <a:t>dece</a:t>
            </a:r>
            <a:r>
              <a:rPr lang="en-GB" i="1" dirty="0">
                <a:latin typeface="+mj-lt"/>
              </a:rPr>
              <a:t>, a ne </a:t>
            </a:r>
            <a:r>
              <a:rPr lang="en-GB" i="1" dirty="0" err="1">
                <a:latin typeface="+mj-lt"/>
              </a:rPr>
              <a:t>troje</a:t>
            </a:r>
            <a:r>
              <a:rPr lang="en-GB" i="1" dirty="0">
                <a:latin typeface="+mj-lt"/>
              </a:rPr>
              <a:t>. </a:t>
            </a:r>
            <a:r>
              <a:rPr lang="en-GB" b="1" dirty="0"/>
              <a:t>(</a:t>
            </a:r>
            <a:r>
              <a:rPr lang="en-GB" b="1" dirty="0" err="1"/>
              <a:t>Sagovornica</a:t>
            </a:r>
            <a:r>
              <a:rPr lang="en-GB" b="1" dirty="0"/>
              <a:t> </a:t>
            </a:r>
            <a:r>
              <a:rPr lang="en-GB" b="1" dirty="0" err="1"/>
              <a:t>broj</a:t>
            </a:r>
            <a:r>
              <a:rPr lang="en-GB" b="1" dirty="0"/>
              <a:t> 23, </a:t>
            </a:r>
            <a:r>
              <a:rPr lang="en-GB" b="1" dirty="0" err="1"/>
              <a:t>pijanistkinja</a:t>
            </a:r>
            <a:r>
              <a:rPr lang="en-GB" b="1" dirty="0"/>
              <a:t>/</a:t>
            </a:r>
            <a:r>
              <a:rPr lang="en-GB" b="1" dirty="0" err="1"/>
              <a:t>pedagoškinja</a:t>
            </a:r>
            <a:r>
              <a:rPr lang="en-GB" b="1" dirty="0"/>
              <a:t>, </a:t>
            </a:r>
            <a:r>
              <a:rPr lang="en-GB" b="1" dirty="0" err="1"/>
              <a:t>oko</a:t>
            </a:r>
            <a:r>
              <a:rPr lang="en-GB" b="1" dirty="0"/>
              <a:t> 40 </a:t>
            </a:r>
            <a:r>
              <a:rPr lang="en-GB" b="1" dirty="0" err="1"/>
              <a:t>godina</a:t>
            </a:r>
            <a:r>
              <a:rPr lang="en-GB" b="1"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07" y="178340"/>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7506" y="236622"/>
            <a:ext cx="2306890" cy="1299548"/>
          </a:xfrm>
          <a:prstGeom prst="rect">
            <a:avLst/>
          </a:prstGeom>
        </p:spPr>
      </p:pic>
    </p:spTree>
    <p:extLst>
      <p:ext uri="{BB962C8B-B14F-4D97-AF65-F5344CB8AC3E}">
        <p14:creationId xmlns:p14="http://schemas.microsoft.com/office/powerpoint/2010/main" val="3075654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sz="4000" dirty="0">
                <a:solidFill>
                  <a:prstClr val="black"/>
                </a:solidFill>
              </a:rPr>
              <a:t>BALANS PRIVATNOG I </a:t>
            </a:r>
            <a:br>
              <a:rPr lang="pl-PL" sz="4000" dirty="0">
                <a:solidFill>
                  <a:prstClr val="black"/>
                </a:solidFill>
              </a:rPr>
            </a:br>
            <a:r>
              <a:rPr lang="pl-PL" sz="4000" dirty="0">
                <a:solidFill>
                  <a:prstClr val="black"/>
                </a:solidFill>
              </a:rPr>
              <a:t>PROFESIONALNOG ŽIVOTA</a:t>
            </a:r>
            <a:endParaRPr lang="en-GB" dirty="0"/>
          </a:p>
        </p:txBody>
      </p:sp>
      <p:sp>
        <p:nvSpPr>
          <p:cNvPr id="3" name="Content Placeholder 2"/>
          <p:cNvSpPr>
            <a:spLocks noGrp="1"/>
          </p:cNvSpPr>
          <p:nvPr>
            <p:ph idx="1"/>
          </p:nvPr>
        </p:nvSpPr>
        <p:spPr>
          <a:xfrm>
            <a:off x="1526930" y="1900123"/>
            <a:ext cx="9248481" cy="4716577"/>
          </a:xfrm>
        </p:spPr>
        <p:txBody>
          <a:bodyPr>
            <a:normAutofit/>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Teško, zato što nemam pomoć oko deteta. Muž je bio povređen, neko vreme je bio na štakama, tako da sam praktično radila sama. Mama mi radi, svi rade, nemam nikoga ko bi mi preuzeo dete, uvek zavisim od nekakvih dadilja ili vrtića. Vrtić nam je teže išao, jer je ona mala još uvek i što se </a:t>
            </a:r>
            <a:r>
              <a:rPr lang="sr-Latn-RS" sz="3200" i="1" dirty="0" err="1">
                <a:latin typeface="+mj-lt"/>
                <a:ea typeface="Calibri" panose="020F0502020204030204" pitchFamily="34" charset="0"/>
                <a:cs typeface="Times New Roman" panose="02020603050405020304" pitchFamily="18" charset="0"/>
              </a:rPr>
              <a:t>razboljevala</a:t>
            </a:r>
            <a:r>
              <a:rPr lang="sr-Latn-RS" sz="3200" i="1" dirty="0">
                <a:latin typeface="+mj-lt"/>
                <a:ea typeface="Calibri" panose="020F0502020204030204" pitchFamily="34" charset="0"/>
                <a:cs typeface="Times New Roman" panose="02020603050405020304" pitchFamily="18" charset="0"/>
              </a:rPr>
              <a:t> stalno. </a:t>
            </a:r>
            <a:r>
              <a:rPr lang="sr-Latn-RS" sz="3200" b="1" i="1" dirty="0">
                <a:latin typeface="+mj-lt"/>
                <a:ea typeface="Calibri" panose="020F0502020204030204" pitchFamily="34" charset="0"/>
                <a:cs typeface="Times New Roman" panose="02020603050405020304" pitchFamily="18" charset="0"/>
              </a:rPr>
              <a:t>(Broj 15, 40 godina,  glumica)</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7890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sz="4000" dirty="0">
                <a:solidFill>
                  <a:prstClr val="black"/>
                </a:solidFill>
              </a:rPr>
              <a:t>BALANS PRIVATNOG I </a:t>
            </a:r>
            <a:br>
              <a:rPr lang="pl-PL" sz="4000" dirty="0">
                <a:solidFill>
                  <a:prstClr val="black"/>
                </a:solidFill>
              </a:rPr>
            </a:br>
            <a:r>
              <a:rPr lang="pl-PL" sz="4000" dirty="0">
                <a:solidFill>
                  <a:prstClr val="black"/>
                </a:solidFill>
              </a:rPr>
              <a:t>PROFESIONALNOG ŽIVOTA</a:t>
            </a:r>
            <a:endParaRPr lang="en-GB" dirty="0"/>
          </a:p>
        </p:txBody>
      </p:sp>
      <p:sp>
        <p:nvSpPr>
          <p:cNvPr id="3" name="Content Placeholder 2"/>
          <p:cNvSpPr>
            <a:spLocks noGrp="1"/>
          </p:cNvSpPr>
          <p:nvPr>
            <p:ph idx="1"/>
          </p:nvPr>
        </p:nvSpPr>
        <p:spPr>
          <a:xfrm>
            <a:off x="1428713" y="1880245"/>
            <a:ext cx="9248481" cy="4716577"/>
          </a:xfrm>
        </p:spPr>
        <p:txBody>
          <a:bodyPr>
            <a:normAutofit fontScale="85000" lnSpcReduction="10000"/>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Vidite, na primer, on je znao da ja to, da ja radim [...] Da ja imam, da ja kad sam na poslu da radim. Deca su bila jako mala tada, ali, na primer, ja dođem i deca uopšte nisu večerala. On njih ne može da nahrani i on njih nije nahranio. Oni nisu hteli da ručaju, na primer, bilo šta, šta imate i oni mene čekaju na ogradi da jedu [...] Ja sam imala podršku da idem na svoj posao, da se bavim svojim poslom da on pričuva decu. Ali to je puko čuvanje. To nije isto [...] Možda je on takav, moj suprug. Možda su drugi supruzi bili bolji. On nije bio baš (smeh), za to nadaren uopšte. </a:t>
            </a:r>
            <a:r>
              <a:rPr lang="sr-Latn-RS" sz="3200" b="1" dirty="0">
                <a:ea typeface="Calibri" panose="020F0502020204030204" pitchFamily="34" charset="0"/>
                <a:cs typeface="Times New Roman" panose="02020603050405020304" pitchFamily="18" charset="0"/>
              </a:rPr>
              <a:t>(</a:t>
            </a:r>
            <a:r>
              <a:rPr lang="sr-Latn-RS" sz="3200" b="1" dirty="0" err="1">
                <a:ea typeface="Calibri" panose="020F0502020204030204" pitchFamily="34" charset="0"/>
                <a:cs typeface="Times New Roman" panose="02020603050405020304" pitchFamily="18" charset="0"/>
              </a:rPr>
              <a:t>Sagovornica</a:t>
            </a:r>
            <a:r>
              <a:rPr lang="sr-Latn-RS" sz="3200" b="1" dirty="0">
                <a:ea typeface="Calibri" panose="020F0502020204030204" pitchFamily="34" charset="0"/>
                <a:cs typeface="Times New Roman" panose="02020603050405020304" pitchFamily="18" charset="0"/>
              </a:rPr>
              <a:t> broj 14, stručni saradnik u domenu kulturno-umetničkog stvaralaštva, oko 50 godina)</a:t>
            </a:r>
            <a:endParaRPr lang="en-GB" sz="3200" b="1"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461578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sz="4000" dirty="0">
                <a:solidFill>
                  <a:prstClr val="black"/>
                </a:solidFill>
              </a:rPr>
              <a:t>BALANS PRIVATNOG I </a:t>
            </a:r>
            <a:br>
              <a:rPr lang="pl-PL" sz="4000" dirty="0">
                <a:solidFill>
                  <a:prstClr val="black"/>
                </a:solidFill>
              </a:rPr>
            </a:br>
            <a:r>
              <a:rPr lang="pl-PL" sz="4000" dirty="0">
                <a:solidFill>
                  <a:prstClr val="black"/>
                </a:solidFill>
              </a:rPr>
              <a:t>PROFESIONALNOG ŽIVOTA</a:t>
            </a:r>
            <a:endParaRPr lang="en-GB" dirty="0"/>
          </a:p>
        </p:txBody>
      </p:sp>
      <p:sp>
        <p:nvSpPr>
          <p:cNvPr id="3" name="Content Placeholder 2"/>
          <p:cNvSpPr>
            <a:spLocks noGrp="1"/>
          </p:cNvSpPr>
          <p:nvPr>
            <p:ph idx="1"/>
          </p:nvPr>
        </p:nvSpPr>
        <p:spPr>
          <a:xfrm>
            <a:off x="1526930" y="1900123"/>
            <a:ext cx="9248481" cy="4716577"/>
          </a:xfrm>
        </p:spPr>
        <p:txBody>
          <a:bodyPr>
            <a:normAutofit fontScale="92500" lnSpcReduction="10000"/>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Radim, da... Radim puno, radim i kod kuće, radim i noću, ostajem duže na poslu, radim vikendima i sve to zahvaljujući mom suprugu (smeh). Koji je od rokenrol legende postao srpska, klasična srpska domaćica i o tome piše u svojim knjigama (smeh). A da pri tom nije </a:t>
            </a:r>
            <a:r>
              <a:rPr lang="sr-Latn-RS" sz="3200" i="1" dirty="0" err="1">
                <a:latin typeface="+mj-lt"/>
                <a:ea typeface="Calibri" panose="020F0502020204030204" pitchFamily="34" charset="0"/>
                <a:cs typeface="Times New Roman" panose="02020603050405020304" pitchFamily="18" charset="0"/>
              </a:rPr>
              <a:t>isfrustriran</a:t>
            </a:r>
            <a:r>
              <a:rPr lang="sr-Latn-RS" sz="3200" i="1" dirty="0">
                <a:latin typeface="+mj-lt"/>
                <a:ea typeface="Calibri" panose="020F0502020204030204" pitchFamily="34" charset="0"/>
                <a:cs typeface="Times New Roman" panose="02020603050405020304" pitchFamily="18" charset="0"/>
              </a:rPr>
              <a:t>. Raduje se tome (smeh). </a:t>
            </a:r>
            <a:r>
              <a:rPr lang="sr-Latn-RS" sz="3200" i="1" dirty="0" err="1">
                <a:latin typeface="+mj-lt"/>
                <a:ea typeface="Calibri" panose="020F0502020204030204" pitchFamily="34" charset="0"/>
                <a:cs typeface="Times New Roman" panose="02020603050405020304" pitchFamily="18" charset="0"/>
              </a:rPr>
              <a:t>Aaa</a:t>
            </a:r>
            <a:r>
              <a:rPr lang="sr-Latn-RS" sz="3200" i="1" dirty="0">
                <a:latin typeface="+mj-lt"/>
                <a:ea typeface="Calibri" panose="020F0502020204030204" pitchFamily="34" charset="0"/>
                <a:cs typeface="Times New Roman" panose="02020603050405020304" pitchFamily="18" charset="0"/>
              </a:rPr>
              <a:t>, da. Samo zahvaljujući njemu. Mislim, naravno i roditeljima; mojim, njegovim, ali da nije njega, ništa od toga ne bi bilo. </a:t>
            </a:r>
            <a:r>
              <a:rPr lang="sr-Latn-RS" sz="3200" b="1" dirty="0">
                <a:ea typeface="Calibri" panose="020F0502020204030204" pitchFamily="34" charset="0"/>
                <a:cs typeface="Times New Roman" panose="02020603050405020304" pitchFamily="18" charset="0"/>
              </a:rPr>
              <a:t>(</a:t>
            </a:r>
            <a:r>
              <a:rPr lang="sr-Latn-RS" sz="3200" b="1" dirty="0" err="1">
                <a:ea typeface="Calibri" panose="020F0502020204030204" pitchFamily="34" charset="0"/>
                <a:cs typeface="Times New Roman" panose="02020603050405020304" pitchFamily="18" charset="0"/>
              </a:rPr>
              <a:t>Sagovornica</a:t>
            </a:r>
            <a:r>
              <a:rPr lang="sr-Latn-RS" sz="3200" b="1" dirty="0">
                <a:ea typeface="Calibri" panose="020F0502020204030204" pitchFamily="34" charset="0"/>
                <a:cs typeface="Times New Roman" panose="02020603050405020304" pitchFamily="18" charset="0"/>
              </a:rPr>
              <a:t> broj 12, muzejska </a:t>
            </a:r>
            <a:r>
              <a:rPr lang="sr-Latn-RS" sz="3200" b="1" dirty="0" err="1">
                <a:ea typeface="Calibri" panose="020F0502020204030204" pitchFamily="34" charset="0"/>
                <a:cs typeface="Times New Roman" panose="02020603050405020304" pitchFamily="18" charset="0"/>
              </a:rPr>
              <a:t>savetnica</a:t>
            </a:r>
            <a:r>
              <a:rPr lang="sr-Latn-RS" sz="3200" b="1" dirty="0">
                <a:ea typeface="Calibri" panose="020F0502020204030204" pitchFamily="34" charset="0"/>
                <a:cs typeface="Times New Roman" panose="02020603050405020304" pitchFamily="18" charset="0"/>
              </a:rPr>
              <a:t>, istoričarka umetnosti, 48 godina)</a:t>
            </a:r>
            <a:endParaRPr lang="en-GB" sz="3200" b="1"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4169169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sz="4000" dirty="0">
                <a:solidFill>
                  <a:prstClr val="black"/>
                </a:solidFill>
              </a:rPr>
              <a:t>BALANS PRIVATNOG I </a:t>
            </a:r>
            <a:br>
              <a:rPr lang="pl-PL" sz="4000" dirty="0">
                <a:solidFill>
                  <a:prstClr val="black"/>
                </a:solidFill>
              </a:rPr>
            </a:br>
            <a:r>
              <a:rPr lang="pl-PL" sz="4000" dirty="0">
                <a:solidFill>
                  <a:prstClr val="black"/>
                </a:solidFill>
              </a:rPr>
              <a:t>PROFESIONALNOG ŽIVOTA</a:t>
            </a:r>
            <a:endParaRPr lang="en-GB" dirty="0"/>
          </a:p>
        </p:txBody>
      </p:sp>
      <p:sp>
        <p:nvSpPr>
          <p:cNvPr id="3" name="Content Placeholder 2"/>
          <p:cNvSpPr>
            <a:spLocks noGrp="1"/>
          </p:cNvSpPr>
          <p:nvPr>
            <p:ph idx="1"/>
          </p:nvPr>
        </p:nvSpPr>
        <p:spPr>
          <a:xfrm>
            <a:off x="1526930" y="1900123"/>
            <a:ext cx="9248481" cy="4716577"/>
          </a:xfrm>
        </p:spPr>
        <p:txBody>
          <a:bodyPr>
            <a:normAutofit fontScale="85000" lnSpcReduction="20000"/>
          </a:bodyPr>
          <a:lstStyle/>
          <a:p>
            <a:pPr algn="just">
              <a:lnSpc>
                <a:spcPct val="107000"/>
              </a:lnSpc>
              <a:spcAft>
                <a:spcPts val="800"/>
              </a:spcAft>
            </a:pPr>
            <a:r>
              <a:rPr lang="en-GB" sz="3200" i="1" dirty="0" err="1">
                <a:latin typeface="+mj-lt"/>
                <a:ea typeface="Calibri" panose="020F0502020204030204" pitchFamily="34" charset="0"/>
                <a:cs typeface="Times New Roman" panose="02020603050405020304" pitchFamily="18" charset="0"/>
              </a:rPr>
              <a:t>Evo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na</a:t>
            </a:r>
            <a:r>
              <a:rPr lang="en-GB" sz="3200" i="1" dirty="0">
                <a:latin typeface="+mj-lt"/>
                <a:ea typeface="Calibri" panose="020F0502020204030204" pitchFamily="34" charset="0"/>
                <a:cs typeface="Times New Roman" panose="02020603050405020304" pitchFamily="18" charset="0"/>
              </a:rPr>
              <a:t> primer, </a:t>
            </a:r>
            <a:r>
              <a:rPr lang="en-GB" sz="3200" i="1" dirty="0" err="1">
                <a:latin typeface="+mj-lt"/>
                <a:ea typeface="Calibri" panose="020F0502020204030204" pitchFamily="34" charset="0"/>
                <a:cs typeface="Times New Roman" panose="02020603050405020304" pitchFamily="18" charset="0"/>
              </a:rPr>
              <a:t>ja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koncertirala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kad</a:t>
            </a:r>
            <a:r>
              <a:rPr lang="en-GB" sz="3200" i="1" dirty="0">
                <a:latin typeface="+mj-lt"/>
                <a:ea typeface="Calibri" panose="020F0502020204030204" pitchFamily="34" charset="0"/>
                <a:cs typeface="Times New Roman" panose="02020603050405020304" pitchFamily="18" charset="0"/>
              </a:rPr>
              <a:t> se sin </a:t>
            </a:r>
            <a:r>
              <a:rPr lang="en-GB" sz="3200" i="1" dirty="0" err="1">
                <a:latin typeface="+mj-lt"/>
                <a:ea typeface="Calibri" panose="020F0502020204030204" pitchFamily="34" charset="0"/>
                <a:cs typeface="Times New Roman" panose="02020603050405020304" pitchFamily="18" charset="0"/>
              </a:rPr>
              <a:t>rodio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prvo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moje</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dete</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Imala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neki</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zakazan</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koncert</a:t>
            </a:r>
            <a:r>
              <a:rPr lang="en-GB" sz="3200" i="1" dirty="0">
                <a:latin typeface="+mj-lt"/>
                <a:ea typeface="Calibri" panose="020F0502020204030204" pitchFamily="34" charset="0"/>
                <a:cs typeface="Times New Roman" panose="02020603050405020304" pitchFamily="18" charset="0"/>
              </a:rPr>
              <a:t> pre toga </a:t>
            </a:r>
            <a:r>
              <a:rPr lang="en-GB" sz="3200" i="1" dirty="0" err="1">
                <a:latin typeface="+mj-lt"/>
                <a:ea typeface="Calibri" panose="020F0502020204030204" pitchFamily="34" charset="0"/>
                <a:cs typeface="Times New Roman" panose="02020603050405020304" pitchFamily="18" charset="0"/>
              </a:rPr>
              <a:t>na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Kolarcu</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koji</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već</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otkazivala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jedanput</a:t>
            </a:r>
            <a:r>
              <a:rPr lang="en-GB" sz="3200" i="1" dirty="0">
                <a:latin typeface="+mj-lt"/>
                <a:ea typeface="Calibri" panose="020F0502020204030204" pitchFamily="34" charset="0"/>
                <a:cs typeface="Times New Roman" panose="02020603050405020304" pitchFamily="18" charset="0"/>
              </a:rPr>
              <a:t>. Pa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onda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shvatila</a:t>
            </a:r>
            <a:r>
              <a:rPr lang="en-GB" sz="3200" i="1" dirty="0">
                <a:latin typeface="+mj-lt"/>
                <a:ea typeface="Calibri" panose="020F0502020204030204" pitchFamily="34" charset="0"/>
                <a:cs typeface="Times New Roman" panose="02020603050405020304" pitchFamily="18" charset="0"/>
              </a:rPr>
              <a:t> da je to </a:t>
            </a:r>
            <a:r>
              <a:rPr lang="en-GB" sz="3200" i="1" dirty="0" err="1">
                <a:latin typeface="+mj-lt"/>
                <a:ea typeface="Calibri" panose="020F0502020204030204" pitchFamily="34" charset="0"/>
                <a:cs typeface="Times New Roman" panose="02020603050405020304" pitchFamily="18" charset="0"/>
              </a:rPr>
              <a:t>vrlo</a:t>
            </a:r>
            <a:r>
              <a:rPr lang="en-GB" sz="3200" i="1" dirty="0">
                <a:latin typeface="+mj-lt"/>
                <a:ea typeface="Calibri" panose="020F0502020204030204" pitchFamily="34" charset="0"/>
                <a:cs typeface="Times New Roman" panose="02020603050405020304" pitchFamily="18" charset="0"/>
              </a:rPr>
              <a:t> [...]  </a:t>
            </a:r>
            <a:r>
              <a:rPr lang="en-GB" sz="3200" i="1" dirty="0" err="1">
                <a:latin typeface="+mj-lt"/>
                <a:ea typeface="Calibri" panose="020F0502020204030204" pitchFamily="34" charset="0"/>
                <a:cs typeface="Times New Roman" panose="02020603050405020304" pitchFamily="18" charset="0"/>
              </a:rPr>
              <a:t>zbog</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trudnoća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pobačaja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i</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svega</a:t>
            </a:r>
            <a:r>
              <a:rPr lang="en-GB" sz="3200" i="1" dirty="0">
                <a:latin typeface="+mj-lt"/>
                <a:ea typeface="Calibri" panose="020F0502020204030204" pitchFamily="34" charset="0"/>
                <a:cs typeface="Times New Roman" panose="02020603050405020304" pitchFamily="18" charset="0"/>
              </a:rPr>
              <a:t> toga [...]  To je </a:t>
            </a:r>
            <a:r>
              <a:rPr lang="en-GB" sz="3200" i="1" dirty="0" err="1">
                <a:latin typeface="+mj-lt"/>
                <a:ea typeface="Calibri" panose="020F0502020204030204" pitchFamily="34" charset="0"/>
                <a:cs typeface="Times New Roman" panose="02020603050405020304" pitchFamily="18" charset="0"/>
              </a:rPr>
              <a:t>vrlo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nezahvalno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ovo</a:t>
            </a:r>
            <a:r>
              <a:rPr lang="en-GB" sz="3200" i="1" dirty="0">
                <a:latin typeface="+mj-lt"/>
                <a:ea typeface="Calibri" panose="020F0502020204030204" pitchFamily="34" charset="0"/>
                <a:cs typeface="Times New Roman" panose="02020603050405020304" pitchFamily="18" charset="0"/>
              </a:rPr>
              <a:t> je </a:t>
            </a:r>
            <a:r>
              <a:rPr lang="en-GB" sz="3200" i="1" dirty="0" err="1">
                <a:latin typeface="+mj-lt"/>
                <a:ea typeface="Calibri" panose="020F0502020204030204" pitchFamily="34" charset="0"/>
                <a:cs typeface="Times New Roman" panose="02020603050405020304" pitchFamily="18" charset="0"/>
              </a:rPr>
              <a:t>surov</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posao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postao</a:t>
            </a:r>
            <a:r>
              <a:rPr lang="en-GB" sz="3200" i="1" dirty="0">
                <a:latin typeface="+mj-lt"/>
                <a:ea typeface="Calibri" panose="020F0502020204030204" pitchFamily="34" charset="0"/>
                <a:cs typeface="Times New Roman" panose="02020603050405020304" pitchFamily="18" charset="0"/>
              </a:rPr>
              <a:t>. I </a:t>
            </a:r>
            <a:r>
              <a:rPr lang="en-GB" sz="3200" i="1" dirty="0" err="1">
                <a:latin typeface="+mj-lt"/>
                <a:ea typeface="Calibri" panose="020F0502020204030204" pitchFamily="34" charset="0"/>
                <a:cs typeface="Times New Roman" panose="02020603050405020304" pitchFamily="18" charset="0"/>
              </a:rPr>
              <a:t>onda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nisam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htela</a:t>
            </a:r>
            <a:r>
              <a:rPr lang="en-GB" sz="3200" i="1" dirty="0">
                <a:latin typeface="+mj-lt"/>
                <a:ea typeface="Calibri" panose="020F0502020204030204" pitchFamily="34" charset="0"/>
                <a:cs typeface="Times New Roman" panose="02020603050405020304" pitchFamily="18" charset="0"/>
              </a:rPr>
              <a:t> da </a:t>
            </a:r>
            <a:r>
              <a:rPr lang="en-GB" sz="3200" i="1" dirty="0" err="1">
                <a:latin typeface="+mj-lt"/>
                <a:ea typeface="Calibri" panose="020F0502020204030204" pitchFamily="34" charset="0"/>
                <a:cs typeface="Times New Roman" panose="02020603050405020304" pitchFamily="18" charset="0"/>
              </a:rPr>
              <a:t>otkažem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taj</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koncert</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Ja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išla</a:t>
            </a:r>
            <a:r>
              <a:rPr lang="en-GB" sz="3200" i="1" dirty="0">
                <a:latin typeface="+mj-lt"/>
                <a:ea typeface="Calibri" panose="020F0502020204030204" pitchFamily="34" charset="0"/>
                <a:cs typeface="Times New Roman" panose="02020603050405020304" pitchFamily="18" charset="0"/>
              </a:rPr>
              <a:t>, sin je </a:t>
            </a:r>
            <a:r>
              <a:rPr lang="en-GB" sz="3200" i="1" dirty="0" err="1">
                <a:latin typeface="+mj-lt"/>
                <a:ea typeface="Calibri" panose="020F0502020204030204" pitchFamily="34" charset="0"/>
                <a:cs typeface="Times New Roman" panose="02020603050405020304" pitchFamily="18" charset="0"/>
              </a:rPr>
              <a:t>imao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četiri</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meseca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ja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njega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još</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uvek</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dojila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Znači</a:t>
            </a:r>
            <a:r>
              <a:rPr lang="en-GB" sz="3200" i="1" dirty="0">
                <a:latin typeface="+mj-lt"/>
                <a:ea typeface="Calibri" panose="020F0502020204030204" pitchFamily="34" charset="0"/>
                <a:cs typeface="Times New Roman" panose="02020603050405020304" pitchFamily="18" charset="0"/>
              </a:rPr>
              <a:t>, to je </a:t>
            </a:r>
            <a:r>
              <a:rPr lang="en-GB" sz="3200" i="1" dirty="0" err="1">
                <a:latin typeface="+mj-lt"/>
                <a:ea typeface="Calibri" panose="020F0502020204030204" pitchFamily="34" charset="0"/>
                <a:cs typeface="Times New Roman" panose="02020603050405020304" pitchFamily="18" charset="0"/>
              </a:rPr>
              <a:t>strašno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bilo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ja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razmišljala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šta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ću</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ja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ako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meni</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krene</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mleko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Sećam</a:t>
            </a:r>
            <a:r>
              <a:rPr lang="en-GB" sz="3200" i="1" dirty="0">
                <a:latin typeface="+mj-lt"/>
                <a:ea typeface="Calibri" panose="020F0502020204030204" pitchFamily="34" charset="0"/>
                <a:cs typeface="Times New Roman" panose="02020603050405020304" pitchFamily="18" charset="0"/>
              </a:rPr>
              <a:t> se, to je </a:t>
            </a:r>
            <a:r>
              <a:rPr lang="en-GB" sz="3200" i="1" dirty="0" err="1">
                <a:latin typeface="+mj-lt"/>
                <a:ea typeface="Calibri" panose="020F0502020204030204" pitchFamily="34" charset="0"/>
                <a:cs typeface="Times New Roman" panose="02020603050405020304" pitchFamily="18" charset="0"/>
              </a:rPr>
              <a:t>bilo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sve</a:t>
            </a:r>
            <a:r>
              <a:rPr lang="en-GB" sz="3200" i="1" dirty="0">
                <a:latin typeface="+mj-lt"/>
                <a:ea typeface="Calibri" panose="020F0502020204030204" pitchFamily="34" charset="0"/>
                <a:cs typeface="Times New Roman" panose="02020603050405020304" pitchFamily="18" charset="0"/>
              </a:rPr>
              <a:t> od </a:t>
            </a:r>
            <a:r>
              <a:rPr lang="en-GB" sz="3200" i="1" dirty="0" err="1">
                <a:latin typeface="+mj-lt"/>
                <a:ea typeface="Calibri" panose="020F0502020204030204" pitchFamily="34" charset="0"/>
                <a:cs typeface="Times New Roman" panose="02020603050405020304" pitchFamily="18" charset="0"/>
              </a:rPr>
              <a:t>onog</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prolaktina</a:t>
            </a:r>
            <a:r>
              <a:rPr lang="en-GB" sz="3200" i="1" dirty="0">
                <a:latin typeface="+mj-lt"/>
                <a:ea typeface="Calibri" panose="020F0502020204030204" pitchFamily="34" charset="0"/>
                <a:cs typeface="Times New Roman" panose="02020603050405020304" pitchFamily="18" charset="0"/>
              </a:rPr>
              <a:t>, pa u </a:t>
            </a:r>
            <a:r>
              <a:rPr lang="en-GB" sz="3200" i="1" dirty="0" err="1">
                <a:latin typeface="+mj-lt"/>
                <a:ea typeface="Calibri" panose="020F0502020204030204" pitchFamily="34" charset="0"/>
                <a:cs typeface="Times New Roman" panose="02020603050405020304" pitchFamily="18" charset="0"/>
              </a:rPr>
              <a:t>pauzama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odem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pumpicu</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imala</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neku</a:t>
            </a:r>
            <a:r>
              <a:rPr lang="en-GB" sz="3200" i="1" dirty="0">
                <a:latin typeface="+mj-lt"/>
                <a:ea typeface="Calibri" panose="020F0502020204030204" pitchFamily="34" charset="0"/>
                <a:cs typeface="Times New Roman" panose="02020603050405020304" pitchFamily="18" charset="0"/>
              </a:rPr>
              <a:t>, pa </a:t>
            </a:r>
            <a:r>
              <a:rPr lang="en-GB" sz="3200" i="1" dirty="0" err="1">
                <a:latin typeface="+mj-lt"/>
                <a:ea typeface="Calibri" panose="020F0502020204030204" pitchFamily="34" charset="0"/>
                <a:cs typeface="Times New Roman" panose="02020603050405020304" pitchFamily="18" charset="0"/>
              </a:rPr>
              <a:t>izmuzavam</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grudi</a:t>
            </a:r>
            <a:r>
              <a:rPr lang="en-GB" sz="3200" i="1" dirty="0">
                <a:latin typeface="+mj-lt"/>
                <a:ea typeface="Calibri" panose="020F0502020204030204" pitchFamily="34" charset="0"/>
                <a:cs typeface="Times New Roman" panose="02020603050405020304" pitchFamily="18" charset="0"/>
              </a:rPr>
              <a:t>. I to je </a:t>
            </a:r>
            <a:r>
              <a:rPr lang="en-GB" sz="3200" i="1" dirty="0" err="1">
                <a:latin typeface="+mj-lt"/>
                <a:ea typeface="Calibri" panose="020F0502020204030204" pitchFamily="34" charset="0"/>
                <a:cs typeface="Times New Roman" panose="02020603050405020304" pitchFamily="18" charset="0"/>
              </a:rPr>
              <a:t>stvarno</a:t>
            </a:r>
            <a:r>
              <a:rPr lang="en-GB" sz="3200" i="1" dirty="0">
                <a:latin typeface="+mj-lt"/>
                <a:ea typeface="Calibri" panose="020F0502020204030204" pitchFamily="34" charset="0"/>
                <a:cs typeface="Times New Roman" panose="02020603050405020304" pitchFamily="18" charset="0"/>
              </a:rPr>
              <a:t> </a:t>
            </a:r>
            <a:r>
              <a:rPr lang="en-GB" sz="3200" i="1" dirty="0" err="1">
                <a:latin typeface="+mj-lt"/>
                <a:ea typeface="Calibri" panose="020F0502020204030204" pitchFamily="34" charset="0"/>
                <a:cs typeface="Times New Roman" panose="02020603050405020304" pitchFamily="18" charset="0"/>
              </a:rPr>
              <a:t>surovo</a:t>
            </a:r>
            <a:r>
              <a:rPr lang="en-GB" sz="3200" i="1" dirty="0">
                <a:latin typeface="+mj-lt"/>
                <a:ea typeface="Calibri" panose="020F0502020204030204" pitchFamily="34" charset="0"/>
                <a:cs typeface="Times New Roman" panose="02020603050405020304" pitchFamily="18" charset="0"/>
              </a:rPr>
              <a:t>. </a:t>
            </a:r>
            <a:r>
              <a:rPr lang="en-GB" sz="3200" b="1" dirty="0">
                <a:latin typeface="Calibri" panose="020F0502020204030204" pitchFamily="34" charset="0"/>
                <a:ea typeface="Calibri" panose="020F0502020204030204" pitchFamily="34" charset="0"/>
                <a:cs typeface="Times New Roman" panose="02020603050405020304" pitchFamily="18" charset="0"/>
              </a:rPr>
              <a:t>(</a:t>
            </a:r>
            <a:r>
              <a:rPr lang="en-GB" sz="3200" b="1" dirty="0" err="1">
                <a:latin typeface="Calibri" panose="020F0502020204030204" pitchFamily="34" charset="0"/>
                <a:ea typeface="Calibri" panose="020F0502020204030204" pitchFamily="34" charset="0"/>
                <a:cs typeface="Times New Roman" panose="02020603050405020304" pitchFamily="18" charset="0"/>
              </a:rPr>
              <a:t>Sagovornica</a:t>
            </a:r>
            <a:r>
              <a:rPr lang="en-GB" sz="3200" b="1" dirty="0">
                <a:latin typeface="Calibri" panose="020F0502020204030204" pitchFamily="34" charset="0"/>
                <a:ea typeface="Calibri" panose="020F0502020204030204" pitchFamily="34" charset="0"/>
                <a:cs typeface="Times New Roman" panose="02020603050405020304" pitchFamily="18" charset="0"/>
              </a:rPr>
              <a:t> </a:t>
            </a:r>
            <a:r>
              <a:rPr lang="en-GB" sz="3200" b="1" dirty="0" err="1">
                <a:latin typeface="Calibri" panose="020F0502020204030204" pitchFamily="34" charset="0"/>
                <a:ea typeface="Calibri" panose="020F0502020204030204" pitchFamily="34" charset="0"/>
                <a:cs typeface="Times New Roman" panose="02020603050405020304" pitchFamily="18" charset="0"/>
              </a:rPr>
              <a:t>broj</a:t>
            </a:r>
            <a:r>
              <a:rPr lang="en-GB" sz="3200" b="1" dirty="0">
                <a:latin typeface="Calibri" panose="020F0502020204030204" pitchFamily="34" charset="0"/>
                <a:ea typeface="Calibri" panose="020F0502020204030204" pitchFamily="34" charset="0"/>
                <a:cs typeface="Times New Roman" panose="02020603050405020304" pitchFamily="18" charset="0"/>
              </a:rPr>
              <a:t> 23, </a:t>
            </a:r>
            <a:r>
              <a:rPr lang="en-GB" sz="3200" b="1" dirty="0" err="1">
                <a:latin typeface="Calibri" panose="020F0502020204030204" pitchFamily="34" charset="0"/>
                <a:ea typeface="Calibri" panose="020F0502020204030204" pitchFamily="34" charset="0"/>
                <a:cs typeface="Times New Roman" panose="02020603050405020304" pitchFamily="18" charset="0"/>
              </a:rPr>
              <a:t>pijanistkinja</a:t>
            </a:r>
            <a:r>
              <a:rPr lang="en-GB" sz="3200" b="1" dirty="0">
                <a:latin typeface="Calibri" panose="020F0502020204030204" pitchFamily="34" charset="0"/>
                <a:ea typeface="Calibri" panose="020F0502020204030204" pitchFamily="34" charset="0"/>
                <a:cs typeface="Times New Roman" panose="02020603050405020304" pitchFamily="18" charset="0"/>
              </a:rPr>
              <a:t>/</a:t>
            </a:r>
            <a:r>
              <a:rPr lang="en-GB" sz="3200" b="1" dirty="0" err="1">
                <a:latin typeface="Calibri" panose="020F0502020204030204" pitchFamily="34" charset="0"/>
                <a:ea typeface="Calibri" panose="020F0502020204030204" pitchFamily="34" charset="0"/>
                <a:cs typeface="Times New Roman" panose="02020603050405020304" pitchFamily="18" charset="0"/>
              </a:rPr>
              <a:t>pedagoškinja</a:t>
            </a:r>
            <a:r>
              <a:rPr lang="en-GB" sz="3200" b="1" dirty="0">
                <a:latin typeface="Calibri" panose="020F0502020204030204" pitchFamily="34" charset="0"/>
                <a:ea typeface="Calibri" panose="020F0502020204030204" pitchFamily="34" charset="0"/>
                <a:cs typeface="Times New Roman" panose="02020603050405020304" pitchFamily="18" charset="0"/>
              </a:rPr>
              <a:t>, </a:t>
            </a:r>
            <a:r>
              <a:rPr lang="en-GB" sz="3200" b="1" dirty="0" err="1">
                <a:latin typeface="Calibri" panose="020F0502020204030204" pitchFamily="34" charset="0"/>
                <a:ea typeface="Calibri" panose="020F0502020204030204" pitchFamily="34" charset="0"/>
                <a:cs typeface="Times New Roman" panose="02020603050405020304" pitchFamily="18" charset="0"/>
              </a:rPr>
              <a:t>oko</a:t>
            </a:r>
            <a:r>
              <a:rPr lang="en-GB" sz="3200" b="1" dirty="0">
                <a:latin typeface="Calibri" panose="020F0502020204030204" pitchFamily="34" charset="0"/>
                <a:ea typeface="Calibri" panose="020F0502020204030204" pitchFamily="34" charset="0"/>
                <a:cs typeface="Times New Roman" panose="02020603050405020304" pitchFamily="18" charset="0"/>
              </a:rPr>
              <a:t> 40 </a:t>
            </a:r>
            <a:r>
              <a:rPr lang="en-GB" sz="3200" b="1" dirty="0" err="1">
                <a:latin typeface="Calibri" panose="020F0502020204030204" pitchFamily="34" charset="0"/>
                <a:ea typeface="Calibri" panose="020F0502020204030204" pitchFamily="34" charset="0"/>
                <a:cs typeface="Times New Roman" panose="02020603050405020304" pitchFamily="18" charset="0"/>
              </a:rPr>
              <a:t>godina</a:t>
            </a:r>
            <a:r>
              <a:rPr lang="en-GB" sz="3200" b="1" dirty="0">
                <a:latin typeface="Calibri" panose="020F0502020204030204" pitchFamily="34" charset="0"/>
                <a:ea typeface="Calibri" panose="020F0502020204030204" pitchFamily="34" charset="0"/>
                <a:cs typeface="Times New Roman" panose="02020603050405020304" pitchFamily="18" charset="0"/>
              </a:rPr>
              <a:t>)</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786456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sz="4000" dirty="0">
                <a:solidFill>
                  <a:prstClr val="black"/>
                </a:solidFill>
              </a:rPr>
              <a:t>BALANS PRIVATNOG I </a:t>
            </a:r>
            <a:br>
              <a:rPr lang="pl-PL" sz="4000" dirty="0">
                <a:solidFill>
                  <a:prstClr val="black"/>
                </a:solidFill>
              </a:rPr>
            </a:br>
            <a:r>
              <a:rPr lang="pl-PL" sz="4000" dirty="0">
                <a:solidFill>
                  <a:prstClr val="black"/>
                </a:solidFill>
              </a:rPr>
              <a:t>PROFESIONALNOG ŽIVOTA</a:t>
            </a:r>
            <a:endParaRPr lang="en-GB" dirty="0"/>
          </a:p>
        </p:txBody>
      </p:sp>
      <p:sp>
        <p:nvSpPr>
          <p:cNvPr id="3" name="Content Placeholder 2"/>
          <p:cNvSpPr>
            <a:spLocks noGrp="1"/>
          </p:cNvSpPr>
          <p:nvPr>
            <p:ph idx="1"/>
          </p:nvPr>
        </p:nvSpPr>
        <p:spPr>
          <a:xfrm>
            <a:off x="1630837" y="2141424"/>
            <a:ext cx="8333295" cy="4061414"/>
          </a:xfrm>
        </p:spPr>
        <p:txBody>
          <a:bodyPr>
            <a:normAutofit/>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E to je u kulturi teško i to jedan segment koji se može proučavati vezano za žene, jer su vam svi programi uveče. A Vi znate da neke bebe ležu u pola 8, 7… Jako je teško uskladiti to </a:t>
            </a:r>
            <a:r>
              <a:rPr lang="sr-Latn-RS" sz="3200" i="1" dirty="0" err="1">
                <a:latin typeface="+mj-lt"/>
                <a:ea typeface="Calibri" panose="020F0502020204030204" pitchFamily="34" charset="0"/>
                <a:cs typeface="Times New Roman" panose="02020603050405020304" pitchFamily="18" charset="0"/>
              </a:rPr>
              <a:t>majčinstvo</a:t>
            </a:r>
            <a:r>
              <a:rPr lang="sr-Latn-RS" sz="3200" i="1" dirty="0">
                <a:latin typeface="+mj-lt"/>
                <a:ea typeface="Calibri" panose="020F0502020204030204" pitchFamily="34" charset="0"/>
                <a:cs typeface="Times New Roman" panose="02020603050405020304" pitchFamily="18" charset="0"/>
              </a:rPr>
              <a:t> sa tim radom u kulturi</a:t>
            </a:r>
            <a:r>
              <a:rPr lang="sr-Latn-RS" sz="3200" dirty="0">
                <a:latin typeface="Calibri" panose="020F0502020204030204" pitchFamily="34" charset="0"/>
                <a:ea typeface="Calibri" panose="020F0502020204030204" pitchFamily="34" charset="0"/>
                <a:cs typeface="Times New Roman" panose="02020603050405020304" pitchFamily="18" charset="0"/>
              </a:rPr>
              <a:t>. </a:t>
            </a:r>
            <a:r>
              <a:rPr lang="sr-Latn-RS" sz="3200" b="1" dirty="0">
                <a:latin typeface="Calibri" panose="020F0502020204030204" pitchFamily="34" charset="0"/>
                <a:ea typeface="Calibri" panose="020F0502020204030204" pitchFamily="34" charset="0"/>
                <a:cs typeface="Times New Roman" panose="02020603050405020304" pitchFamily="18" charset="0"/>
              </a:rPr>
              <a:t>(</a:t>
            </a:r>
            <a:r>
              <a:rPr lang="sr-Latn-RS" sz="32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200" b="1" dirty="0">
                <a:latin typeface="Calibri" panose="020F0502020204030204" pitchFamily="34" charset="0"/>
                <a:ea typeface="Calibri" panose="020F0502020204030204" pitchFamily="34" charset="0"/>
                <a:cs typeface="Times New Roman" panose="02020603050405020304" pitchFamily="18" charset="0"/>
              </a:rPr>
              <a:t> broj 14, srednjih godina, stručna saradnica u domenu kulturno-umetničkog stvaralaštva)</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3004873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sz="4000" dirty="0">
                <a:solidFill>
                  <a:prstClr val="black"/>
                </a:solidFill>
              </a:rPr>
              <a:t>BALANS PRIVATNOG I </a:t>
            </a:r>
            <a:br>
              <a:rPr lang="pl-PL" sz="4000" dirty="0">
                <a:solidFill>
                  <a:prstClr val="black"/>
                </a:solidFill>
              </a:rPr>
            </a:br>
            <a:r>
              <a:rPr lang="pl-PL" sz="4000" dirty="0">
                <a:solidFill>
                  <a:prstClr val="black"/>
                </a:solidFill>
              </a:rPr>
              <a:t>PROFESIONALNOG ŽIVOTA</a:t>
            </a:r>
            <a:endParaRPr lang="en-GB" dirty="0"/>
          </a:p>
        </p:txBody>
      </p:sp>
      <p:sp>
        <p:nvSpPr>
          <p:cNvPr id="3" name="Content Placeholder 2"/>
          <p:cNvSpPr>
            <a:spLocks noGrp="1"/>
          </p:cNvSpPr>
          <p:nvPr>
            <p:ph idx="1"/>
          </p:nvPr>
        </p:nvSpPr>
        <p:spPr>
          <a:xfrm>
            <a:off x="1526930" y="1900123"/>
            <a:ext cx="9248481" cy="4716577"/>
          </a:xfrm>
        </p:spPr>
        <p:txBody>
          <a:bodyPr>
            <a:normAutofit fontScale="92500" lnSpcReduction="20000"/>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Uglavnom, deca uvek su išla sa mnom. Znači, na nastavnička veća, na, po školama isto na časove, pa ih ostavim u  zbornici da me čekaju, dok ja ne završim [...]  Mislim eto, to je. Onako ukratko. Ne bih sad… Možda to tugaljivo zvuči, ali to je, to je isto to. Ja znam da može i neću dozvoliti da, na primer, odbijem školu zbog toga što nemam decu gde da ostavljam i onda ide onako kako može. Ono što je meni izvodljivo u tom trenutku, tako i napravim. U suštini [...]  Ja na primer decu vodim i na probe. </a:t>
            </a:r>
            <a:r>
              <a:rPr lang="sr-Latn-RS" sz="3200" b="1" dirty="0">
                <a:ea typeface="Calibri" panose="020F0502020204030204" pitchFamily="34" charset="0"/>
                <a:cs typeface="Times New Roman" panose="02020603050405020304" pitchFamily="18" charset="0"/>
              </a:rPr>
              <a:t>(</a:t>
            </a:r>
            <a:r>
              <a:rPr lang="sr-Latn-RS" sz="3200" b="1" dirty="0" err="1">
                <a:ea typeface="Calibri" panose="020F0502020204030204" pitchFamily="34" charset="0"/>
                <a:cs typeface="Times New Roman" panose="02020603050405020304" pitchFamily="18" charset="0"/>
              </a:rPr>
              <a:t>Sagovornica</a:t>
            </a:r>
            <a:r>
              <a:rPr lang="sr-Latn-RS" sz="3200" b="1" dirty="0">
                <a:ea typeface="Calibri" panose="020F0502020204030204" pitchFamily="34" charset="0"/>
                <a:cs typeface="Times New Roman" panose="02020603050405020304" pitchFamily="18" charset="0"/>
              </a:rPr>
              <a:t> broj 11, </a:t>
            </a:r>
            <a:r>
              <a:rPr lang="sr-Latn-RS" sz="3200" b="1" dirty="0" err="1">
                <a:ea typeface="Calibri" panose="020F0502020204030204" pitchFamily="34" charset="0"/>
                <a:cs typeface="Times New Roman" panose="02020603050405020304" pitchFamily="18" charset="0"/>
              </a:rPr>
              <a:t>etnomuzikološkinja</a:t>
            </a:r>
            <a:r>
              <a:rPr lang="sr-Latn-RS" sz="3200" b="1" dirty="0">
                <a:ea typeface="Calibri" panose="020F0502020204030204" pitchFamily="34" charset="0"/>
                <a:cs typeface="Times New Roman" panose="02020603050405020304" pitchFamily="18" charset="0"/>
              </a:rPr>
              <a:t>, muzičarka u bendu, profesorka muzike, 36 godina)</a:t>
            </a:r>
            <a:endParaRPr lang="en-GB" sz="3200" b="1"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91283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3233" y="206268"/>
            <a:ext cx="3034835" cy="1236033"/>
          </a:xfrm>
          <a:prstGeom prst="rect">
            <a:avLst/>
          </a:prstGeom>
        </p:spPr>
      </p:pic>
      <p:sp>
        <p:nvSpPr>
          <p:cNvPr id="6" name="Rectangle 3"/>
          <p:cNvSpPr>
            <a:spLocks noGrp="1" noChangeArrowheads="1"/>
          </p:cNvSpPr>
          <p:nvPr>
            <p:ph type="subTitle" idx="1"/>
          </p:nvPr>
        </p:nvSpPr>
        <p:spPr>
          <a:xfrm>
            <a:off x="2455280" y="1730457"/>
            <a:ext cx="6948943" cy="764666"/>
          </a:xfrm>
        </p:spPr>
        <p:txBody>
          <a:bodyPr>
            <a:noAutofit/>
          </a:bodyPr>
          <a:lstStyle/>
          <a:p>
            <a:r>
              <a:rPr lang="pl-PL" sz="3600" dirty="0"/>
              <a:t>DISKRIMINACIJA NA POSLU</a:t>
            </a:r>
          </a:p>
          <a:p>
            <a:r>
              <a:rPr lang="en-GB" sz="2800" dirty="0"/>
              <a:t> </a:t>
            </a:r>
            <a:endParaRPr lang="en-US" altLang="en-US" sz="2800" dirty="0">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020" y="2665722"/>
            <a:ext cx="6097465" cy="34349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324" y="206268"/>
            <a:ext cx="2559239" cy="14161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86" y="403485"/>
            <a:ext cx="1502853" cy="841598"/>
          </a:xfrm>
          <a:prstGeom prst="rect">
            <a:avLst/>
          </a:prstGeom>
        </p:spPr>
      </p:pic>
    </p:spTree>
    <p:extLst>
      <p:ext uri="{BB962C8B-B14F-4D97-AF65-F5344CB8AC3E}">
        <p14:creationId xmlns:p14="http://schemas.microsoft.com/office/powerpoint/2010/main" val="4043421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err="1"/>
              <a:t>Generalno</a:t>
            </a:r>
            <a:r>
              <a:rPr lang="en-GB" sz="2400" dirty="0"/>
              <a:t>, da li </a:t>
            </a:r>
            <a:r>
              <a:rPr lang="en-GB" sz="2400" dirty="0" err="1"/>
              <a:t>mislite</a:t>
            </a:r>
            <a:r>
              <a:rPr lang="en-GB" sz="2400" dirty="0"/>
              <a:t> da </a:t>
            </a:r>
            <a:r>
              <a:rPr lang="en-GB" sz="2400" dirty="0" err="1"/>
              <a:t>su</a:t>
            </a:r>
            <a:r>
              <a:rPr lang="en-GB" sz="2400" dirty="0"/>
              <a:t> u </a:t>
            </a:r>
            <a:r>
              <a:rPr lang="en-GB" sz="2400" dirty="0" err="1"/>
              <a:t>sektoru</a:t>
            </a:r>
            <a:r>
              <a:rPr lang="en-GB" sz="2400" dirty="0"/>
              <a:t> </a:t>
            </a:r>
            <a:r>
              <a:rPr lang="en-GB" sz="2400" dirty="0" err="1"/>
              <a:t>kulture</a:t>
            </a:r>
            <a:r>
              <a:rPr lang="en-GB" sz="2400" dirty="0"/>
              <a:t>, </a:t>
            </a:r>
            <a:r>
              <a:rPr lang="en-GB" sz="2400" dirty="0" err="1"/>
              <a:t>umetnosti</a:t>
            </a:r>
            <a:br>
              <a:rPr lang="en-GB" sz="2400" dirty="0"/>
            </a:br>
            <a:r>
              <a:rPr lang="en-GB" sz="2400" dirty="0" err="1"/>
              <a:t>i</a:t>
            </a:r>
            <a:r>
              <a:rPr lang="en-GB" sz="2400" dirty="0"/>
              <a:t> </a:t>
            </a:r>
            <a:r>
              <a:rPr lang="en-GB" sz="2400" dirty="0" err="1"/>
              <a:t>kreativnim</a:t>
            </a:r>
            <a:r>
              <a:rPr lang="en-GB" sz="2400" dirty="0"/>
              <a:t> </a:t>
            </a:r>
            <a:r>
              <a:rPr lang="en-GB" sz="2400" dirty="0" err="1"/>
              <a:t>industrijama</a:t>
            </a:r>
            <a:r>
              <a:rPr lang="en-GB" sz="2400" dirty="0"/>
              <a:t> u </a:t>
            </a:r>
            <a:r>
              <a:rPr lang="en-GB" sz="2400" dirty="0" err="1"/>
              <a:t>našem</a:t>
            </a:r>
            <a:r>
              <a:rPr lang="en-GB" sz="2400" dirty="0"/>
              <a:t> </a:t>
            </a:r>
            <a:r>
              <a:rPr lang="en-GB" sz="2400" dirty="0" err="1"/>
              <a:t>društvu</a:t>
            </a:r>
            <a:r>
              <a:rPr lang="en-GB" sz="2400" dirty="0"/>
              <a:t> </a:t>
            </a:r>
            <a:r>
              <a:rPr lang="en-GB" sz="2400" dirty="0" err="1"/>
              <a:t>žene</a:t>
            </a:r>
            <a:r>
              <a:rPr lang="en-GB" sz="2400" dirty="0"/>
              <a:t> </a:t>
            </a:r>
            <a:r>
              <a:rPr lang="en-GB" sz="2400" dirty="0" err="1"/>
              <a:t>diskriminisane</a:t>
            </a:r>
            <a:r>
              <a:rPr lang="en-GB" sz="24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134"/>
            <a:ext cx="2230605" cy="12342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412" y="143854"/>
            <a:ext cx="2251587" cy="1268394"/>
          </a:xfrm>
          <a:prstGeom prst="rect">
            <a:avLst/>
          </a:prstGeom>
        </p:spPr>
      </p:pic>
      <p:pic>
        <p:nvPicPr>
          <p:cNvPr id="7" name="Content Placeholder 6"/>
          <p:cNvPicPr>
            <a:picLocks noGrp="1" noChangeAspect="1"/>
          </p:cNvPicPr>
          <p:nvPr>
            <p:ph idx="1"/>
          </p:nvPr>
        </p:nvPicPr>
        <p:blipFill>
          <a:blip r:embed="rId4"/>
          <a:stretch>
            <a:fillRect/>
          </a:stretch>
        </p:blipFill>
        <p:spPr>
          <a:xfrm>
            <a:off x="2223496" y="1722331"/>
            <a:ext cx="7969667" cy="4648972"/>
          </a:xfrm>
          <a:prstGeom prst="rect">
            <a:avLst/>
          </a:prstGeom>
        </p:spPr>
      </p:pic>
    </p:spTree>
    <p:extLst>
      <p:ext uri="{BB962C8B-B14F-4D97-AF65-F5344CB8AC3E}">
        <p14:creationId xmlns:p14="http://schemas.microsoft.com/office/powerpoint/2010/main" val="3275857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RODNA RAVNOPRAVNOST </a:t>
            </a:r>
            <a:br>
              <a:rPr lang="sr-Latn-RS" dirty="0"/>
            </a:br>
            <a:r>
              <a:rPr lang="sr-Latn-RS" dirty="0"/>
              <a:t>ZA KULTURNU RAZNOLIKST</a:t>
            </a:r>
            <a:endParaRPr lang="en-GB" dirty="0"/>
          </a:p>
        </p:txBody>
      </p:sp>
      <p:sp>
        <p:nvSpPr>
          <p:cNvPr id="3" name="Content Placeholder 2"/>
          <p:cNvSpPr>
            <a:spLocks noGrp="1"/>
          </p:cNvSpPr>
          <p:nvPr>
            <p:ph idx="1"/>
          </p:nvPr>
        </p:nvSpPr>
        <p:spPr>
          <a:xfrm>
            <a:off x="1329180" y="2009448"/>
            <a:ext cx="10024620" cy="4716577"/>
          </a:xfrm>
        </p:spPr>
        <p:txBody>
          <a:bodyPr>
            <a:normAutofit/>
          </a:bodyPr>
          <a:lstStyle/>
          <a:p>
            <a:r>
              <a:rPr lang="en-GB" sz="3000" dirty="0">
                <a:latin typeface="+mj-lt"/>
              </a:rPr>
              <a:t>(2) </a:t>
            </a:r>
            <a:r>
              <a:rPr lang="en-GB" sz="3000" dirty="0" err="1">
                <a:latin typeface="+mj-lt"/>
              </a:rPr>
              <a:t>unapređenje</a:t>
            </a:r>
            <a:r>
              <a:rPr lang="en-GB" sz="3000" dirty="0">
                <a:latin typeface="+mj-lt"/>
              </a:rPr>
              <a:t> </a:t>
            </a:r>
            <a:r>
              <a:rPr lang="en-GB" sz="3000" dirty="0" err="1">
                <a:latin typeface="+mj-lt"/>
              </a:rPr>
              <a:t>profesionalnih</a:t>
            </a:r>
            <a:r>
              <a:rPr lang="en-GB" sz="3000" dirty="0">
                <a:latin typeface="+mj-lt"/>
              </a:rPr>
              <a:t> </a:t>
            </a:r>
            <a:r>
              <a:rPr lang="en-GB" sz="3000" dirty="0" err="1">
                <a:latin typeface="+mj-lt"/>
              </a:rPr>
              <a:t>veština</a:t>
            </a:r>
            <a:r>
              <a:rPr lang="en-GB" sz="3000" dirty="0">
                <a:latin typeface="+mj-lt"/>
              </a:rPr>
              <a:t>, </a:t>
            </a:r>
            <a:r>
              <a:rPr lang="en-GB" sz="3000" dirty="0" err="1">
                <a:latin typeface="+mj-lt"/>
              </a:rPr>
              <a:t>znanja</a:t>
            </a:r>
            <a:r>
              <a:rPr lang="en-GB" sz="3000" dirty="0">
                <a:latin typeface="+mj-lt"/>
              </a:rPr>
              <a:t>, </a:t>
            </a:r>
            <a:r>
              <a:rPr lang="en-GB" sz="3000" dirty="0" err="1">
                <a:latin typeface="+mj-lt"/>
              </a:rPr>
              <a:t>samosvesti</a:t>
            </a:r>
            <a:r>
              <a:rPr lang="en-GB" sz="3000" dirty="0">
                <a:latin typeface="+mj-lt"/>
              </a:rPr>
              <a:t> </a:t>
            </a:r>
            <a:r>
              <a:rPr lang="en-GB" sz="3000" dirty="0" err="1">
                <a:latin typeface="+mj-lt"/>
              </a:rPr>
              <a:t>i</a:t>
            </a:r>
            <a:r>
              <a:rPr lang="en-GB" sz="3000" dirty="0">
                <a:latin typeface="+mj-lt"/>
              </a:rPr>
              <a:t> </a:t>
            </a:r>
            <a:r>
              <a:rPr lang="en-GB" sz="3000" dirty="0" err="1">
                <a:latin typeface="+mj-lt"/>
              </a:rPr>
              <a:t>vidljivosti</a:t>
            </a:r>
            <a:r>
              <a:rPr lang="en-GB" sz="3000" dirty="0">
                <a:latin typeface="+mj-lt"/>
              </a:rPr>
              <a:t> </a:t>
            </a:r>
            <a:r>
              <a:rPr lang="en-GB" sz="3000" dirty="0" err="1">
                <a:latin typeface="+mj-lt"/>
              </a:rPr>
              <a:t>žena</a:t>
            </a:r>
            <a:r>
              <a:rPr lang="en-GB" sz="3000" dirty="0">
                <a:latin typeface="+mj-lt"/>
              </a:rPr>
              <a:t> </a:t>
            </a:r>
            <a:r>
              <a:rPr lang="en-GB" sz="3000" dirty="0" err="1">
                <a:latin typeface="+mj-lt"/>
              </a:rPr>
              <a:t>koje</a:t>
            </a:r>
            <a:r>
              <a:rPr lang="en-GB" sz="3000" dirty="0">
                <a:latin typeface="+mj-lt"/>
              </a:rPr>
              <a:t> </a:t>
            </a:r>
            <a:r>
              <a:rPr lang="en-GB" sz="3000" dirty="0" err="1">
                <a:latin typeface="+mj-lt"/>
              </a:rPr>
              <a:t>rade</a:t>
            </a:r>
            <a:r>
              <a:rPr lang="en-GB" sz="3000" dirty="0">
                <a:latin typeface="+mj-lt"/>
              </a:rPr>
              <a:t> u </a:t>
            </a:r>
            <a:r>
              <a:rPr lang="en-GB" sz="3000" dirty="0" err="1">
                <a:latin typeface="+mj-lt"/>
              </a:rPr>
              <a:t>kulturnom</a:t>
            </a:r>
            <a:r>
              <a:rPr lang="en-GB" sz="3000" dirty="0">
                <a:latin typeface="+mj-lt"/>
              </a:rPr>
              <a:t> </a:t>
            </a:r>
            <a:r>
              <a:rPr lang="en-GB" sz="3000" dirty="0" err="1">
                <a:latin typeface="+mj-lt"/>
              </a:rPr>
              <a:t>i</a:t>
            </a:r>
            <a:r>
              <a:rPr lang="en-GB" sz="3000" dirty="0">
                <a:latin typeface="+mj-lt"/>
              </a:rPr>
              <a:t> </a:t>
            </a:r>
            <a:r>
              <a:rPr lang="en-GB" sz="3000" dirty="0" err="1">
                <a:latin typeface="+mj-lt"/>
              </a:rPr>
              <a:t>kreativnom</a:t>
            </a:r>
            <a:r>
              <a:rPr lang="en-GB" sz="3000" dirty="0">
                <a:latin typeface="+mj-lt"/>
              </a:rPr>
              <a:t> </a:t>
            </a:r>
            <a:r>
              <a:rPr lang="en-GB" sz="3000" dirty="0" err="1">
                <a:latin typeface="+mj-lt"/>
              </a:rPr>
              <a:t>sektoru</a:t>
            </a:r>
            <a:r>
              <a:rPr lang="en-GB" sz="3000" dirty="0">
                <a:latin typeface="+mj-lt"/>
              </a:rPr>
              <a:t> u </a:t>
            </a:r>
            <a:r>
              <a:rPr lang="en-GB" sz="3000" dirty="0" err="1">
                <a:latin typeface="+mj-lt"/>
              </a:rPr>
              <a:t>Srbiji</a:t>
            </a:r>
            <a:r>
              <a:rPr lang="en-GB" sz="3000" dirty="0">
                <a:latin typeface="+mj-lt"/>
              </a:rPr>
              <a:t>, </a:t>
            </a:r>
            <a:r>
              <a:rPr lang="en-GB" sz="3000" dirty="0" err="1">
                <a:latin typeface="+mj-lt"/>
              </a:rPr>
              <a:t>kroz</a:t>
            </a:r>
            <a:r>
              <a:rPr lang="en-GB" sz="3000" dirty="0">
                <a:latin typeface="+mj-lt"/>
              </a:rPr>
              <a:t> </a:t>
            </a:r>
            <a:r>
              <a:rPr lang="en-GB" sz="3000" dirty="0" err="1">
                <a:latin typeface="+mj-lt"/>
              </a:rPr>
              <a:t>prilagođen</a:t>
            </a:r>
            <a:r>
              <a:rPr lang="en-GB" sz="3000" dirty="0">
                <a:latin typeface="+mj-lt"/>
              </a:rPr>
              <a:t> </a:t>
            </a:r>
            <a:r>
              <a:rPr lang="en-GB" sz="3000" dirty="0" err="1">
                <a:latin typeface="+mj-lt"/>
              </a:rPr>
              <a:t>obrazovni</a:t>
            </a:r>
            <a:r>
              <a:rPr lang="en-GB" sz="3000" dirty="0">
                <a:latin typeface="+mj-lt"/>
              </a:rPr>
              <a:t> program </a:t>
            </a:r>
            <a:r>
              <a:rPr lang="en-GB" sz="3000" dirty="0" err="1">
                <a:latin typeface="+mj-lt"/>
              </a:rPr>
              <a:t>i</a:t>
            </a:r>
            <a:r>
              <a:rPr lang="en-GB" sz="3000" dirty="0">
                <a:latin typeface="+mj-lt"/>
              </a:rPr>
              <a:t> program </a:t>
            </a:r>
            <a:r>
              <a:rPr lang="en-GB" sz="3000" dirty="0" err="1">
                <a:latin typeface="+mj-lt"/>
              </a:rPr>
              <a:t>mobilnosti</a:t>
            </a:r>
            <a:r>
              <a:rPr lang="en-GB" sz="3000" dirty="0">
                <a:latin typeface="+mj-lt"/>
              </a:rPr>
              <a:t>; </a:t>
            </a:r>
          </a:p>
          <a:p>
            <a:r>
              <a:rPr lang="en-GB" sz="3000" dirty="0">
                <a:latin typeface="+mj-lt"/>
              </a:rPr>
              <a:t>(3) stvaranje </a:t>
            </a:r>
            <a:r>
              <a:rPr lang="en-GB" sz="3000" dirty="0" err="1">
                <a:latin typeface="+mj-lt"/>
              </a:rPr>
              <a:t>mreže</a:t>
            </a:r>
            <a:r>
              <a:rPr lang="en-GB" sz="3000" dirty="0">
                <a:latin typeface="+mj-lt"/>
              </a:rPr>
              <a:t> </a:t>
            </a:r>
            <a:r>
              <a:rPr lang="en-GB" sz="3000" dirty="0" err="1">
                <a:latin typeface="+mj-lt"/>
              </a:rPr>
              <a:t>ženskih</a:t>
            </a:r>
            <a:r>
              <a:rPr lang="en-GB" sz="3000" dirty="0">
                <a:latin typeface="+mj-lt"/>
              </a:rPr>
              <a:t> </a:t>
            </a:r>
            <a:r>
              <a:rPr lang="en-GB" sz="3000" dirty="0" err="1">
                <a:latin typeface="+mj-lt"/>
              </a:rPr>
              <a:t>organizacija</a:t>
            </a:r>
            <a:r>
              <a:rPr lang="en-GB" sz="3000" dirty="0">
                <a:latin typeface="+mj-lt"/>
              </a:rPr>
              <a:t> </a:t>
            </a:r>
            <a:r>
              <a:rPr lang="en-GB" sz="3000" dirty="0" err="1">
                <a:latin typeface="+mj-lt"/>
              </a:rPr>
              <a:t>i</a:t>
            </a:r>
            <a:r>
              <a:rPr lang="en-GB" sz="3000" dirty="0">
                <a:latin typeface="+mj-lt"/>
              </a:rPr>
              <a:t> </a:t>
            </a:r>
            <a:r>
              <a:rPr lang="en-GB" sz="3000" dirty="0" err="1">
                <a:latin typeface="+mj-lt"/>
              </a:rPr>
              <a:t>samostalnih</a:t>
            </a:r>
            <a:r>
              <a:rPr lang="en-GB" sz="3000" dirty="0">
                <a:latin typeface="+mj-lt"/>
              </a:rPr>
              <a:t> </a:t>
            </a:r>
            <a:r>
              <a:rPr lang="en-GB" sz="3000" dirty="0" err="1">
                <a:latin typeface="+mj-lt"/>
              </a:rPr>
              <a:t>umetnica</a:t>
            </a:r>
            <a:r>
              <a:rPr lang="en-GB" sz="3000" dirty="0">
                <a:latin typeface="+mj-lt"/>
              </a:rPr>
              <a:t>, </a:t>
            </a:r>
            <a:r>
              <a:rPr lang="en-GB" sz="3000" dirty="0" err="1">
                <a:latin typeface="+mj-lt"/>
              </a:rPr>
              <a:t>menadžerki</a:t>
            </a:r>
            <a:r>
              <a:rPr lang="en-GB" sz="3000" dirty="0">
                <a:latin typeface="+mj-lt"/>
              </a:rPr>
              <a:t>, </a:t>
            </a:r>
            <a:r>
              <a:rPr lang="en-GB" sz="3000" dirty="0" err="1">
                <a:latin typeface="+mj-lt"/>
              </a:rPr>
              <a:t>kustoskinja</a:t>
            </a:r>
            <a:r>
              <a:rPr lang="en-GB" sz="3000" dirty="0">
                <a:latin typeface="+mj-lt"/>
              </a:rPr>
              <a:t> </a:t>
            </a:r>
            <a:r>
              <a:rPr lang="en-GB" sz="3000" dirty="0" err="1">
                <a:latin typeface="+mj-lt"/>
              </a:rPr>
              <a:t>i</a:t>
            </a:r>
            <a:r>
              <a:rPr lang="en-GB" sz="3000" dirty="0">
                <a:latin typeface="+mj-lt"/>
              </a:rPr>
              <a:t> </a:t>
            </a:r>
            <a:r>
              <a:rPr lang="en-GB" sz="3000" dirty="0" err="1">
                <a:latin typeface="+mj-lt"/>
              </a:rPr>
              <a:t>preduzetnica</a:t>
            </a:r>
            <a:r>
              <a:rPr lang="en-GB" sz="3000" dirty="0">
                <a:latin typeface="+mj-lt"/>
              </a:rPr>
              <a:t> </a:t>
            </a:r>
            <a:r>
              <a:rPr lang="en-GB" sz="3000" dirty="0" err="1">
                <a:latin typeface="+mj-lt"/>
              </a:rPr>
              <a:t>koje</a:t>
            </a:r>
            <a:r>
              <a:rPr lang="en-GB" sz="3000" dirty="0">
                <a:latin typeface="+mj-lt"/>
              </a:rPr>
              <a:t> </a:t>
            </a:r>
            <a:r>
              <a:rPr lang="en-GB" sz="3000" dirty="0" err="1">
                <a:latin typeface="+mj-lt"/>
              </a:rPr>
              <a:t>rade</a:t>
            </a:r>
            <a:r>
              <a:rPr lang="en-GB" sz="3000" dirty="0">
                <a:latin typeface="+mj-lt"/>
              </a:rPr>
              <a:t> u </a:t>
            </a:r>
            <a:r>
              <a:rPr lang="en-GB" sz="3000" dirty="0" err="1">
                <a:latin typeface="+mj-lt"/>
              </a:rPr>
              <a:t>kulturnom</a:t>
            </a:r>
            <a:r>
              <a:rPr lang="en-GB" sz="3000" dirty="0">
                <a:latin typeface="+mj-lt"/>
              </a:rPr>
              <a:t> </a:t>
            </a:r>
            <a:r>
              <a:rPr lang="en-GB" sz="3000" dirty="0" err="1">
                <a:latin typeface="+mj-lt"/>
              </a:rPr>
              <a:t>i</a:t>
            </a:r>
            <a:r>
              <a:rPr lang="en-GB" sz="3000" dirty="0">
                <a:latin typeface="+mj-lt"/>
              </a:rPr>
              <a:t> </a:t>
            </a:r>
            <a:r>
              <a:rPr lang="en-GB" sz="3000" dirty="0" err="1">
                <a:latin typeface="+mj-lt"/>
              </a:rPr>
              <a:t>kreativnom</a:t>
            </a:r>
            <a:r>
              <a:rPr lang="en-GB" sz="3000" dirty="0">
                <a:latin typeface="+mj-lt"/>
              </a:rPr>
              <a:t> </a:t>
            </a:r>
            <a:r>
              <a:rPr lang="en-GB" sz="3000" dirty="0" err="1">
                <a:latin typeface="+mj-lt"/>
              </a:rPr>
              <a:t>sektoru</a:t>
            </a:r>
            <a:r>
              <a:rPr lang="en-GB" sz="3000" dirty="0">
                <a:latin typeface="+mj-lt"/>
              </a:rPr>
              <a:t> u </a:t>
            </a:r>
            <a:r>
              <a:rPr lang="en-GB" sz="3000" dirty="0" err="1">
                <a:latin typeface="+mj-lt"/>
              </a:rPr>
              <a:t>Srbiji</a:t>
            </a:r>
            <a:r>
              <a:rPr lang="en-GB" sz="3000" dirty="0">
                <a:latin typeface="+mj-lt"/>
              </a:rPr>
              <a:t>, </a:t>
            </a:r>
            <a:r>
              <a:rPr lang="en-GB" sz="3000" dirty="0" err="1">
                <a:latin typeface="+mj-lt"/>
              </a:rPr>
              <a:t>koja</a:t>
            </a:r>
            <a:r>
              <a:rPr lang="en-GB" sz="3000" dirty="0">
                <a:latin typeface="+mj-lt"/>
              </a:rPr>
              <a:t> bi </a:t>
            </a:r>
            <a:r>
              <a:rPr lang="en-GB" sz="3000" dirty="0" err="1">
                <a:latin typeface="+mj-lt"/>
              </a:rPr>
              <a:t>trebalo</a:t>
            </a:r>
            <a:r>
              <a:rPr lang="en-GB" sz="3000" dirty="0">
                <a:latin typeface="+mj-lt"/>
              </a:rPr>
              <a:t> da </a:t>
            </a:r>
            <a:r>
              <a:rPr lang="en-GB" sz="3000" dirty="0" err="1">
                <a:latin typeface="+mj-lt"/>
              </a:rPr>
              <a:t>služi</a:t>
            </a:r>
            <a:r>
              <a:rPr lang="en-GB" sz="3000" dirty="0">
                <a:latin typeface="+mj-lt"/>
              </a:rPr>
              <a:t> </a:t>
            </a:r>
            <a:r>
              <a:rPr lang="en-GB" sz="3000" dirty="0" err="1">
                <a:latin typeface="+mj-lt"/>
              </a:rPr>
              <a:t>kao</a:t>
            </a:r>
            <a:r>
              <a:rPr lang="en-GB" sz="3000" dirty="0">
                <a:latin typeface="+mj-lt"/>
              </a:rPr>
              <a:t> </a:t>
            </a:r>
            <a:r>
              <a:rPr lang="en-GB" sz="3000" dirty="0" err="1">
                <a:latin typeface="+mj-lt"/>
              </a:rPr>
              <a:t>platforma</a:t>
            </a:r>
            <a:r>
              <a:rPr lang="en-GB" sz="3000" dirty="0">
                <a:latin typeface="+mj-lt"/>
              </a:rPr>
              <a:t> za </a:t>
            </a:r>
            <a:r>
              <a:rPr lang="en-GB" sz="3000" dirty="0" err="1">
                <a:latin typeface="+mj-lt"/>
              </a:rPr>
              <a:t>međusobnu</a:t>
            </a:r>
            <a:r>
              <a:rPr lang="en-GB" sz="3000" dirty="0">
                <a:latin typeface="+mj-lt"/>
              </a:rPr>
              <a:t> </a:t>
            </a:r>
            <a:r>
              <a:rPr lang="en-GB" sz="3000" dirty="0" err="1">
                <a:latin typeface="+mj-lt"/>
              </a:rPr>
              <a:t>saradnju</a:t>
            </a:r>
            <a:r>
              <a:rPr lang="en-GB" sz="3000" dirty="0">
                <a:latin typeface="+mj-lt"/>
              </a:rPr>
              <a:t> </a:t>
            </a:r>
            <a:r>
              <a:rPr lang="en-GB" sz="3000" dirty="0" err="1">
                <a:latin typeface="+mj-lt"/>
              </a:rPr>
              <a:t>i</a:t>
            </a:r>
            <a:r>
              <a:rPr lang="en-GB" sz="3000" dirty="0">
                <a:latin typeface="+mj-lt"/>
              </a:rPr>
              <a:t> </a:t>
            </a:r>
            <a:r>
              <a:rPr lang="en-GB" sz="3000" dirty="0" err="1">
                <a:latin typeface="+mj-lt"/>
              </a:rPr>
              <a:t>podršku</a:t>
            </a:r>
            <a:r>
              <a:rPr lang="en-GB" sz="3000" dirty="0">
                <a:latin typeface="+mj-lt"/>
              </a:rPr>
              <a:t>, </a:t>
            </a:r>
            <a:r>
              <a:rPr lang="en-GB" sz="3000" dirty="0" err="1">
                <a:latin typeface="+mj-lt"/>
              </a:rPr>
              <a:t>razmenu</a:t>
            </a:r>
            <a:r>
              <a:rPr lang="en-GB" sz="3000" dirty="0">
                <a:latin typeface="+mj-lt"/>
              </a:rPr>
              <a:t> </a:t>
            </a:r>
            <a:r>
              <a:rPr lang="en-GB" sz="3000" dirty="0" err="1">
                <a:latin typeface="+mj-lt"/>
              </a:rPr>
              <a:t>resursa</a:t>
            </a:r>
            <a:r>
              <a:rPr lang="en-GB" sz="3000" dirty="0">
                <a:latin typeface="+mj-lt"/>
              </a:rPr>
              <a:t>, </a:t>
            </a:r>
            <a:r>
              <a:rPr lang="en-GB" sz="3000" dirty="0" err="1">
                <a:latin typeface="+mj-lt"/>
              </a:rPr>
              <a:t>mobilnost</a:t>
            </a:r>
            <a:r>
              <a:rPr lang="en-GB" sz="3000" dirty="0">
                <a:latin typeface="+mj-lt"/>
              </a:rPr>
              <a:t> </a:t>
            </a:r>
            <a:r>
              <a:rPr lang="en-GB" sz="3000" dirty="0" err="1">
                <a:latin typeface="+mj-lt"/>
              </a:rPr>
              <a:t>i</a:t>
            </a:r>
            <a:r>
              <a:rPr lang="en-GB" sz="3000" dirty="0">
                <a:latin typeface="+mj-lt"/>
              </a:rPr>
              <a:t> </a:t>
            </a:r>
            <a:r>
              <a:rPr lang="en-GB" sz="3000" dirty="0" err="1">
                <a:latin typeface="+mj-lt"/>
              </a:rPr>
              <a:t>razmenu</a:t>
            </a:r>
            <a:r>
              <a:rPr lang="en-GB" sz="3000" dirty="0">
                <a:latin typeface="+mj-lt"/>
              </a:rPr>
              <a:t> </a:t>
            </a:r>
            <a:r>
              <a:rPr lang="en-GB" sz="3000" dirty="0" err="1">
                <a:latin typeface="+mj-lt"/>
              </a:rPr>
              <a:t>znanja</a:t>
            </a:r>
            <a:endParaRPr lang="en-GB" sz="3000" dirty="0">
              <a:latin typeface="+mj-lt"/>
            </a:endParaRPr>
          </a:p>
          <a:p>
            <a:endParaRPr lang="en-GB" sz="3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378647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t>Da li se </a:t>
            </a:r>
            <a:r>
              <a:rPr lang="en-GB" sz="2800" dirty="0" err="1"/>
              <a:t>ikada</a:t>
            </a:r>
            <a:r>
              <a:rPr lang="en-GB" sz="2800" dirty="0"/>
              <a:t> </a:t>
            </a:r>
            <a:r>
              <a:rPr lang="en-GB" sz="2800" dirty="0" err="1"/>
              <a:t>osetili</a:t>
            </a:r>
            <a:r>
              <a:rPr lang="en-GB" sz="2800" dirty="0"/>
              <a:t> </a:t>
            </a:r>
            <a:r>
              <a:rPr lang="en-GB" sz="2800" dirty="0" err="1"/>
              <a:t>diskriminisanom</a:t>
            </a:r>
            <a:r>
              <a:rPr lang="en-GB" sz="2800" dirty="0"/>
              <a:t> </a:t>
            </a:r>
            <a:br>
              <a:rPr lang="sr-Latn-RS" sz="2800" dirty="0"/>
            </a:br>
            <a:r>
              <a:rPr lang="sr-Latn-RS" sz="2800" dirty="0"/>
              <a:t> </a:t>
            </a:r>
            <a:r>
              <a:rPr lang="en-GB" sz="2800" dirty="0"/>
              <a:t>u </a:t>
            </a:r>
            <a:r>
              <a:rPr lang="en-GB" sz="2800" dirty="0" err="1"/>
              <a:t>profesionalnom</a:t>
            </a:r>
            <a:r>
              <a:rPr lang="en-GB" sz="2800" dirty="0"/>
              <a:t> </a:t>
            </a:r>
            <a:r>
              <a:rPr lang="en-GB" sz="2800" dirty="0" err="1"/>
              <a:t>okruženju</a:t>
            </a:r>
            <a:r>
              <a:rPr lang="en-GB" sz="2800" dirty="0"/>
              <a:t> </a:t>
            </a:r>
            <a:r>
              <a:rPr lang="en-GB" sz="2800" dirty="0" err="1"/>
              <a:t>zato</a:t>
            </a:r>
            <a:r>
              <a:rPr lang="en-GB" sz="2800" dirty="0"/>
              <a:t> </a:t>
            </a:r>
            <a:r>
              <a:rPr lang="en-GB" sz="2800" dirty="0" err="1"/>
              <a:t>što</a:t>
            </a:r>
            <a:r>
              <a:rPr lang="en-GB" sz="2800" dirty="0"/>
              <a:t> </a:t>
            </a:r>
            <a:r>
              <a:rPr lang="en-GB" sz="2800" dirty="0" err="1"/>
              <a:t>ste</a:t>
            </a:r>
            <a:r>
              <a:rPr lang="en-GB" sz="2800" dirty="0"/>
              <a:t> </a:t>
            </a:r>
            <a:r>
              <a:rPr lang="en-GB" sz="2800" dirty="0" err="1"/>
              <a:t>žena</a:t>
            </a:r>
            <a:r>
              <a:rPr lang="en-GB" sz="2800" dirty="0"/>
              <a:t>?</a:t>
            </a:r>
          </a:p>
        </p:txBody>
      </p:sp>
      <p:pic>
        <p:nvPicPr>
          <p:cNvPr id="6" name="Content Placeholder 5"/>
          <p:cNvPicPr>
            <a:picLocks noGrp="1" noChangeAspect="1"/>
          </p:cNvPicPr>
          <p:nvPr>
            <p:ph idx="1"/>
          </p:nvPr>
        </p:nvPicPr>
        <p:blipFill>
          <a:blip r:embed="rId2"/>
          <a:stretch>
            <a:fillRect/>
          </a:stretch>
        </p:blipFill>
        <p:spPr>
          <a:xfrm>
            <a:off x="1920254" y="1885360"/>
            <a:ext cx="8043878" cy="46922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68" y="274576"/>
            <a:ext cx="2496539" cy="13814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625032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SEKSUALNO </a:t>
            </a:r>
            <a:br>
              <a:rPr lang="sr-Latn-RS" dirty="0"/>
            </a:br>
            <a:r>
              <a:rPr lang="sr-Latn-RS" dirty="0"/>
              <a:t>UZNEMIRAVANJE</a:t>
            </a:r>
            <a:endParaRPr lang="en-GB" dirty="0"/>
          </a:p>
        </p:txBody>
      </p:sp>
      <p:pic>
        <p:nvPicPr>
          <p:cNvPr id="7" name="Content Placeholder 6"/>
          <p:cNvPicPr>
            <a:picLocks noGrp="1" noChangeAspect="1"/>
          </p:cNvPicPr>
          <p:nvPr>
            <p:ph idx="1"/>
          </p:nvPr>
        </p:nvPicPr>
        <p:blipFill>
          <a:blip r:embed="rId2"/>
          <a:stretch>
            <a:fillRect/>
          </a:stretch>
        </p:blipFill>
        <p:spPr>
          <a:xfrm>
            <a:off x="2481851" y="2046767"/>
            <a:ext cx="7791858" cy="45145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
        <p:nvSpPr>
          <p:cNvPr id="8" name="TextBox 7"/>
          <p:cNvSpPr txBox="1"/>
          <p:nvPr/>
        </p:nvSpPr>
        <p:spPr>
          <a:xfrm>
            <a:off x="609600" y="1892300"/>
            <a:ext cx="800219" cy="4508500"/>
          </a:xfrm>
          <a:prstGeom prst="rect">
            <a:avLst/>
          </a:prstGeom>
          <a:noFill/>
        </p:spPr>
        <p:txBody>
          <a:bodyPr vert="vert270" wrap="square" rtlCol="0">
            <a:spAutoFit/>
          </a:bodyPr>
          <a:lstStyle/>
          <a:p>
            <a:r>
              <a:rPr lang="sr-Latn-RS" sz="2000" b="1" cap="all"/>
              <a:t>Da li ste nekad u </a:t>
            </a:r>
          </a:p>
          <a:p>
            <a:r>
              <a:rPr lang="sr-Latn-RS" sz="2000" b="1" cap="all" dirty="0"/>
              <a:t>Profesionalnom radu bili izloženi</a:t>
            </a:r>
            <a:r>
              <a:rPr lang="sr-Latn-RS" b="1" cap="all" dirty="0"/>
              <a:t>:</a:t>
            </a:r>
            <a:endParaRPr lang="en-GB" cap="all"/>
          </a:p>
        </p:txBody>
      </p:sp>
    </p:spTree>
    <p:extLst>
      <p:ext uri="{BB962C8B-B14F-4D97-AF65-F5344CB8AC3E}">
        <p14:creationId xmlns:p14="http://schemas.microsoft.com/office/powerpoint/2010/main" val="151180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DISKRIMINACIJA </a:t>
            </a:r>
            <a:br>
              <a:rPr lang="sr-Latn-RS" dirty="0"/>
            </a:br>
            <a:r>
              <a:rPr lang="sr-Latn-RS" dirty="0"/>
              <a:t>NA POSLU</a:t>
            </a:r>
            <a:endParaRPr lang="en-GB" dirty="0"/>
          </a:p>
        </p:txBody>
      </p:sp>
      <p:sp>
        <p:nvSpPr>
          <p:cNvPr id="3" name="Content Placeholder 2"/>
          <p:cNvSpPr>
            <a:spLocks noGrp="1"/>
          </p:cNvSpPr>
          <p:nvPr>
            <p:ph idx="1"/>
          </p:nvPr>
        </p:nvSpPr>
        <p:spPr>
          <a:xfrm>
            <a:off x="647700" y="1950592"/>
            <a:ext cx="10706099" cy="4716577"/>
          </a:xfrm>
        </p:spPr>
        <p:txBody>
          <a:bodyPr>
            <a:normAutofit fontScale="92500" lnSpcReduction="10000"/>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Mislim da se diskriminacija u kulturnom sektoru stalno dešava, ali je zapravo tiha i prećutna i svi mi učestvujemo u njoj. Nikad nisam radila u institucijama gde je ona vidljivija, jer je odabir tih čelnih ljudi uglavnom završava na strani muškaraca. Kad bi me neko tako otvoreno pitao, načelno bih rekla da jesam, ali bi mi teško bilo da nabrojim primere, jer je to jedno sistemsko nasilje i zanemarivanje žena koje i mi u mnogim prilikama, pogotovo kad sam bila mlađa, nesvesno podržavamo. Makar </a:t>
            </a:r>
            <a:r>
              <a:rPr lang="sr-Latn-RS" sz="3200" i="1" dirty="0" err="1">
                <a:latin typeface="+mj-lt"/>
                <a:ea typeface="Calibri" panose="020F0502020204030204" pitchFamily="34" charset="0"/>
                <a:cs typeface="Times New Roman" panose="02020603050405020304" pitchFamily="18" charset="0"/>
              </a:rPr>
              <a:t>nereagovanjem</a:t>
            </a:r>
            <a:r>
              <a:rPr lang="sr-Latn-RS" sz="3200" i="1" dirty="0">
                <a:latin typeface="+mj-lt"/>
                <a:ea typeface="Calibri" panose="020F0502020204030204" pitchFamily="34" charset="0"/>
                <a:cs typeface="Times New Roman" panose="02020603050405020304" pitchFamily="18" charset="0"/>
              </a:rPr>
              <a:t>, ako ne direktnim uplivom</a:t>
            </a:r>
            <a:r>
              <a:rPr lang="sr-Latn-RS" sz="3200" dirty="0">
                <a:latin typeface="Calibri" panose="020F0502020204030204" pitchFamily="34" charset="0"/>
                <a:ea typeface="Calibri" panose="020F0502020204030204" pitchFamily="34" charset="0"/>
                <a:cs typeface="Times New Roman" panose="02020603050405020304" pitchFamily="18" charset="0"/>
              </a:rPr>
              <a:t>.</a:t>
            </a:r>
            <a:r>
              <a:rPr lang="sr-Latn-RS" sz="3200" b="1" dirty="0">
                <a:latin typeface="Calibri" panose="020F0502020204030204" pitchFamily="34" charset="0"/>
                <a:ea typeface="Calibri" panose="020F0502020204030204" pitchFamily="34" charset="0"/>
                <a:cs typeface="Times New Roman" panose="02020603050405020304" pitchFamily="18" charset="0"/>
              </a:rPr>
              <a:t> (</a:t>
            </a:r>
            <a:r>
              <a:rPr lang="sr-Latn-RS" sz="32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200" b="1" dirty="0">
                <a:latin typeface="Calibri" panose="020F0502020204030204" pitchFamily="34" charset="0"/>
                <a:ea typeface="Calibri" panose="020F0502020204030204" pitchFamily="34" charset="0"/>
                <a:cs typeface="Times New Roman" panose="02020603050405020304" pitchFamily="18" charset="0"/>
              </a:rPr>
              <a:t> broj 8, </a:t>
            </a:r>
            <a:r>
              <a:rPr lang="sr-Latn-RS" sz="3200" b="1" dirty="0" err="1">
                <a:latin typeface="Calibri" panose="020F0502020204030204" pitchFamily="34" charset="0"/>
                <a:ea typeface="Calibri" panose="020F0502020204030204" pitchFamily="34" charset="0"/>
                <a:cs typeface="Times New Roman" panose="02020603050405020304" pitchFamily="18" charset="0"/>
              </a:rPr>
              <a:t>menadžerka</a:t>
            </a:r>
            <a:r>
              <a:rPr lang="sr-Latn-RS" sz="3200" b="1" dirty="0">
                <a:latin typeface="Calibri" panose="020F0502020204030204" pitchFamily="34" charset="0"/>
                <a:ea typeface="Calibri" panose="020F0502020204030204" pitchFamily="34" charset="0"/>
                <a:cs typeface="Times New Roman" panose="02020603050405020304" pitchFamily="18" charset="0"/>
              </a:rPr>
              <a:t> u kulturi i prevodilac, NVO, 40 godina</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773140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solidFill>
                  <a:prstClr val="black"/>
                </a:solidFill>
              </a:rPr>
              <a:t>DISKRIMINACIJA NA POSLU</a:t>
            </a:r>
            <a:endParaRPr lang="en-GB" dirty="0"/>
          </a:p>
        </p:txBody>
      </p:sp>
      <p:sp>
        <p:nvSpPr>
          <p:cNvPr id="3" name="Content Placeholder 2"/>
          <p:cNvSpPr>
            <a:spLocks noGrp="1"/>
          </p:cNvSpPr>
          <p:nvPr>
            <p:ph idx="1"/>
          </p:nvPr>
        </p:nvSpPr>
        <p:spPr>
          <a:xfrm>
            <a:off x="1631753" y="1985811"/>
            <a:ext cx="8966201" cy="4716577"/>
          </a:xfrm>
        </p:spPr>
        <p:txBody>
          <a:bodyPr>
            <a:normAutofit/>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Znači žene, kao i recimo, ne znam, pripadnici LGBT populacije, kao i pripadnici drugih ranjivih grupa, ne mora to uvek da bude nasilje.., ponekad je ta ciljna, tendenciozna nevidljivost zapravo sofisticirani oblik psihološkog nasilja. </a:t>
            </a:r>
            <a:r>
              <a:rPr lang="sr-Latn-RS" sz="3200" b="1" dirty="0">
                <a:latin typeface="Calibri" panose="020F0502020204030204" pitchFamily="34" charset="0"/>
                <a:ea typeface="Calibri" panose="020F0502020204030204" pitchFamily="34" charset="0"/>
                <a:cs typeface="Times New Roman" panose="02020603050405020304" pitchFamily="18" charset="0"/>
              </a:rPr>
              <a:t>(</a:t>
            </a:r>
            <a:r>
              <a:rPr lang="sr-Latn-RS" sz="32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200" b="1" dirty="0">
                <a:latin typeface="Calibri" panose="020F0502020204030204" pitchFamily="34" charset="0"/>
                <a:ea typeface="Calibri" panose="020F0502020204030204" pitchFamily="34" charset="0"/>
                <a:cs typeface="Times New Roman" panose="02020603050405020304" pitchFamily="18" charset="0"/>
              </a:rPr>
              <a:t> broj 1, </a:t>
            </a:r>
            <a:r>
              <a:rPr lang="sr-Latn-RS" sz="3200" b="1" dirty="0" err="1">
                <a:latin typeface="Calibri" panose="020F0502020204030204" pitchFamily="34" charset="0"/>
                <a:ea typeface="Calibri" panose="020F0502020204030204" pitchFamily="34" charset="0"/>
                <a:cs typeface="Times New Roman" panose="02020603050405020304" pitchFamily="18" charset="0"/>
              </a:rPr>
              <a:t>kulturološkinja</a:t>
            </a:r>
            <a:r>
              <a:rPr lang="sr-Latn-RS" sz="3200" b="1" dirty="0">
                <a:latin typeface="Calibri" panose="020F0502020204030204" pitchFamily="34" charset="0"/>
                <a:ea typeface="Calibri" panose="020F0502020204030204" pitchFamily="34" charset="0"/>
                <a:cs typeface="Times New Roman" panose="02020603050405020304" pitchFamily="18" charset="0"/>
              </a:rPr>
              <a:t>, 56 godina, kulturna institucija i NVO)</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314627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t>DISKRIMINACIJA NA POSLU</a:t>
            </a:r>
            <a:endParaRPr lang="en-GB" sz="4000" dirty="0"/>
          </a:p>
        </p:txBody>
      </p:sp>
      <p:sp>
        <p:nvSpPr>
          <p:cNvPr id="3" name="Content Placeholder 2"/>
          <p:cNvSpPr>
            <a:spLocks noGrp="1"/>
          </p:cNvSpPr>
          <p:nvPr>
            <p:ph idx="1"/>
          </p:nvPr>
        </p:nvSpPr>
        <p:spPr>
          <a:xfrm>
            <a:off x="1489435" y="1966494"/>
            <a:ext cx="9040305" cy="4716577"/>
          </a:xfrm>
        </p:spPr>
        <p:txBody>
          <a:bodyPr>
            <a:noAutofit/>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Ja sam to gledala, znači gde su škole, tu su direktorke, gde su ustanove kulture, tu su direktorke. Nađite mi preduzeća…(…) Upravo to. Gde nema novca tu su žene. Jer, ovaj, ženama ne treba davati novac, one ne znaju kako će s njim</a:t>
            </a:r>
            <a:r>
              <a:rPr lang="sr-Latn-RS" sz="3200" dirty="0">
                <a:latin typeface="Calibri" panose="020F0502020204030204" pitchFamily="34" charset="0"/>
                <a:ea typeface="Calibri" panose="020F0502020204030204" pitchFamily="34" charset="0"/>
                <a:cs typeface="Times New Roman" panose="02020603050405020304" pitchFamily="18" charset="0"/>
              </a:rPr>
              <a:t>. </a:t>
            </a:r>
            <a:r>
              <a:rPr lang="sr-Latn-RS" sz="3200" b="1" dirty="0">
                <a:latin typeface="Calibri" panose="020F0502020204030204" pitchFamily="34" charset="0"/>
                <a:ea typeface="Calibri" panose="020F0502020204030204" pitchFamily="34" charset="0"/>
                <a:cs typeface="Times New Roman" panose="02020603050405020304" pitchFamily="18" charset="0"/>
              </a:rPr>
              <a:t>(</a:t>
            </a:r>
            <a:r>
              <a:rPr lang="sr-Latn-RS" sz="32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200" b="1" dirty="0">
                <a:latin typeface="Calibri" panose="020F0502020204030204" pitchFamily="34" charset="0"/>
                <a:ea typeface="Calibri" panose="020F0502020204030204" pitchFamily="34" charset="0"/>
                <a:cs typeface="Times New Roman" panose="02020603050405020304" pitchFamily="18" charset="0"/>
              </a:rPr>
              <a:t> broj 16, oko 50 godina, književnica, direktorka institucije kulture)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419013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solidFill>
                  <a:prstClr val="black"/>
                </a:solidFill>
              </a:rPr>
              <a:t>DISKRIMINACIJA NA POSLU</a:t>
            </a:r>
            <a:endParaRPr lang="en-GB" sz="4000" dirty="0"/>
          </a:p>
        </p:txBody>
      </p:sp>
      <p:sp>
        <p:nvSpPr>
          <p:cNvPr id="3" name="Content Placeholder 2"/>
          <p:cNvSpPr>
            <a:spLocks noGrp="1"/>
          </p:cNvSpPr>
          <p:nvPr>
            <p:ph idx="1"/>
          </p:nvPr>
        </p:nvSpPr>
        <p:spPr>
          <a:xfrm>
            <a:off x="1511300" y="1966494"/>
            <a:ext cx="9165894" cy="4716577"/>
          </a:xfrm>
        </p:spPr>
        <p:txBody>
          <a:bodyPr>
            <a:noAutofit/>
          </a:bodyPr>
          <a:lstStyle/>
          <a:p>
            <a:pPr algn="just">
              <a:lnSpc>
                <a:spcPct val="107000"/>
              </a:lnSpc>
              <a:spcAft>
                <a:spcPts val="800"/>
              </a:spcAft>
            </a:pPr>
            <a:r>
              <a:rPr lang="sr-Latn-RS" sz="3000" i="1" dirty="0">
                <a:latin typeface="+mj-lt"/>
                <a:ea typeface="Calibri" panose="020F0502020204030204" pitchFamily="34" charset="0"/>
                <a:cs typeface="Times New Roman" panose="02020603050405020304" pitchFamily="18" charset="0"/>
              </a:rPr>
              <a:t>Pa sigurno da vladaju. Možda manje nego u nekim drugim oblastima, ali sigurno da vladaju. U smislu, pre ćemo naći neko ženu koja je direktorka ustanove kulture, nego što će žena da bude direktorka EPS-a ili nekog javnog preduzeća. Sigurno u kulturi toga ima, možda manje nego u nekim drugim segmentima društva. </a:t>
            </a:r>
            <a:r>
              <a:rPr lang="sr-Latn-RS" sz="3000" dirty="0">
                <a:latin typeface="+mj-lt"/>
                <a:ea typeface="Calibri" panose="020F0502020204030204" pitchFamily="34" charset="0"/>
                <a:cs typeface="Times New Roman" panose="02020603050405020304" pitchFamily="18" charset="0"/>
              </a:rPr>
              <a:t>...</a:t>
            </a:r>
            <a:r>
              <a:rPr lang="sr-Latn-RS" sz="3000" b="1" dirty="0">
                <a:latin typeface="+mj-lt"/>
                <a:ea typeface="Calibri" panose="020F0502020204030204" pitchFamily="34" charset="0"/>
                <a:cs typeface="Times New Roman" panose="02020603050405020304" pitchFamily="18" charset="0"/>
              </a:rPr>
              <a:t> </a:t>
            </a:r>
            <a:r>
              <a:rPr lang="sr-Latn-RS" sz="3000" b="1" dirty="0">
                <a:latin typeface="Calibri" panose="020F0502020204030204" pitchFamily="34" charset="0"/>
                <a:ea typeface="Calibri" panose="020F0502020204030204" pitchFamily="34" charset="0"/>
                <a:cs typeface="Times New Roman" panose="02020603050405020304" pitchFamily="18" charset="0"/>
              </a:rPr>
              <a:t>(</a:t>
            </a:r>
            <a:r>
              <a:rPr lang="sr-Latn-RS" sz="30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000" b="1" dirty="0">
                <a:latin typeface="Calibri" panose="020F0502020204030204" pitchFamily="34" charset="0"/>
                <a:ea typeface="Calibri" panose="020F0502020204030204" pitchFamily="34" charset="0"/>
                <a:cs typeface="Times New Roman" panose="02020603050405020304" pitchFamily="18" charset="0"/>
              </a:rPr>
              <a:t> broj 29, direktorka javne ustanove, u drugoj polovini tridesetih godina).</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68039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t>DISKRIMNACIJA NA POSLU </a:t>
            </a:r>
            <a:endParaRPr lang="en-GB" sz="4000" dirty="0"/>
          </a:p>
        </p:txBody>
      </p:sp>
      <p:sp>
        <p:nvSpPr>
          <p:cNvPr id="3" name="Content Placeholder 2"/>
          <p:cNvSpPr>
            <a:spLocks noGrp="1"/>
          </p:cNvSpPr>
          <p:nvPr>
            <p:ph idx="1"/>
          </p:nvPr>
        </p:nvSpPr>
        <p:spPr>
          <a:xfrm>
            <a:off x="1809946" y="1966494"/>
            <a:ext cx="8653807" cy="4716577"/>
          </a:xfrm>
        </p:spPr>
        <p:txBody>
          <a:bodyPr>
            <a:noAutofit/>
          </a:bodyPr>
          <a:lstStyle/>
          <a:p>
            <a:pPr algn="just">
              <a:lnSpc>
                <a:spcPct val="107000"/>
              </a:lnSpc>
              <a:spcAft>
                <a:spcPts val="800"/>
              </a:spcAft>
            </a:pPr>
            <a:r>
              <a:rPr lang="sr-Latn-RS" sz="3000" i="1" dirty="0">
                <a:latin typeface="+mj-lt"/>
                <a:ea typeface="Calibri" panose="020F0502020204030204" pitchFamily="34" charset="0"/>
                <a:cs typeface="Times New Roman" panose="02020603050405020304" pitchFamily="18" charset="0"/>
              </a:rPr>
              <a:t>Apsolutno nije… Iako sam, kažem, na ta dva intervjua što sam bila za posao, sećam se da je pitanje i kod jednog i kod drugog poslodavca bilo ,,Koliko imate </a:t>
            </a:r>
            <a:r>
              <a:rPr lang="sr-Latn-RS" sz="3000" i="1" dirty="0" err="1">
                <a:latin typeface="+mj-lt"/>
                <a:ea typeface="Calibri" panose="020F0502020204030204" pitchFamily="34" charset="0"/>
                <a:cs typeface="Times New Roman" panose="02020603050405020304" pitchFamily="18" charset="0"/>
              </a:rPr>
              <a:t>djece</a:t>
            </a:r>
            <a:r>
              <a:rPr lang="sr-Latn-RS" sz="3000" i="1" dirty="0">
                <a:latin typeface="+mj-lt"/>
                <a:ea typeface="Calibri" panose="020F0502020204030204" pitchFamily="34" charset="0"/>
                <a:cs typeface="Times New Roman" panose="02020603050405020304" pitchFamily="18" charset="0"/>
              </a:rPr>
              <a:t> i mislite li da rađate još jedno?”. Za mene to je bio poražavajuće. Prvi put sam se susrela da tako neko pitanje postavlja intervju za posao, tako da ostala sam zgrožena</a:t>
            </a:r>
            <a:r>
              <a:rPr lang="sr-Latn-RS" sz="3000" dirty="0">
                <a:latin typeface="Calibri" panose="020F0502020204030204" pitchFamily="34" charset="0"/>
                <a:ea typeface="Calibri" panose="020F0502020204030204" pitchFamily="34" charset="0"/>
                <a:cs typeface="Times New Roman" panose="02020603050405020304" pitchFamily="18" charset="0"/>
              </a:rPr>
              <a:t>.</a:t>
            </a:r>
            <a:r>
              <a:rPr lang="sr-Latn-RS" sz="3000" b="1" dirty="0">
                <a:latin typeface="Calibri" panose="020F0502020204030204" pitchFamily="34" charset="0"/>
                <a:ea typeface="Calibri" panose="020F0502020204030204" pitchFamily="34" charset="0"/>
                <a:cs typeface="Times New Roman" panose="02020603050405020304" pitchFamily="18" charset="0"/>
              </a:rPr>
              <a:t> (</a:t>
            </a:r>
            <a:r>
              <a:rPr lang="sr-Latn-RS" sz="30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000" b="1" dirty="0">
                <a:latin typeface="Calibri" panose="020F0502020204030204" pitchFamily="34" charset="0"/>
                <a:ea typeface="Calibri" panose="020F0502020204030204" pitchFamily="34" charset="0"/>
                <a:cs typeface="Times New Roman" panose="02020603050405020304" pitchFamily="18" charset="0"/>
              </a:rPr>
              <a:t> broj 6, </a:t>
            </a:r>
            <a:r>
              <a:rPr lang="sr-Latn-RS" sz="3000" b="1" dirty="0" err="1">
                <a:latin typeface="Calibri" panose="020F0502020204030204" pitchFamily="34" charset="0"/>
                <a:ea typeface="Calibri" panose="020F0502020204030204" pitchFamily="34" charset="0"/>
                <a:cs typeface="Times New Roman" panose="02020603050405020304" pitchFamily="18" charset="0"/>
              </a:rPr>
              <a:t>arhitektica-zaštitar</a:t>
            </a:r>
            <a:r>
              <a:rPr lang="sr-Latn-RS" sz="3000" b="1" dirty="0">
                <a:latin typeface="Calibri" panose="020F0502020204030204" pitchFamily="34" charset="0"/>
                <a:ea typeface="Calibri" panose="020F0502020204030204" pitchFamily="34" charset="0"/>
                <a:cs typeface="Times New Roman" panose="02020603050405020304" pitchFamily="18" charset="0"/>
              </a:rPr>
              <a:t>, institucija kulture, 60+ godina)</a:t>
            </a:r>
            <a:endParaRPr lang="en-GB"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86565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t>DISKRIMINACIJA NA POSLU</a:t>
            </a:r>
            <a:endParaRPr lang="en-GB" sz="4000" dirty="0"/>
          </a:p>
        </p:txBody>
      </p:sp>
      <p:sp>
        <p:nvSpPr>
          <p:cNvPr id="3" name="Content Placeholder 2"/>
          <p:cNvSpPr>
            <a:spLocks noGrp="1"/>
          </p:cNvSpPr>
          <p:nvPr>
            <p:ph idx="1"/>
          </p:nvPr>
        </p:nvSpPr>
        <p:spPr>
          <a:xfrm>
            <a:off x="898497" y="1872226"/>
            <a:ext cx="10074303" cy="4716577"/>
          </a:xfrm>
        </p:spPr>
        <p:txBody>
          <a:bodyPr>
            <a:noAutofit/>
          </a:bodyPr>
          <a:lstStyle/>
          <a:p>
            <a:pPr algn="just">
              <a:lnSpc>
                <a:spcPct val="100000"/>
              </a:lnSpc>
              <a:spcBef>
                <a:spcPts val="0"/>
              </a:spcBef>
            </a:pPr>
            <a:r>
              <a:rPr lang="sr-Latn-RS" i="1" dirty="0">
                <a:latin typeface="+mj-lt"/>
                <a:ea typeface="Calibri" panose="020F0502020204030204" pitchFamily="34" charset="0"/>
                <a:cs typeface="Times New Roman" panose="02020603050405020304" pitchFamily="18" charset="0"/>
              </a:rPr>
              <a:t>Bila je jedna super situacija u jednoj organizaciji u kojoj sam radila, bilo je 4 muškarca i ja u beogradskoj kancelariji, ja sam došla poslednja. I dobila sam ugovor o radu koji sam potpisala. U nekoj prilici mi je trebao M obrazac, za neku vizu ili nešto tako. Našla sam svoj M obrazac gde piše VII stepen stručne spreme, tad sam već imala i master, i kaže: „raspoređena na poslove sekretarice“. I onda sam, naravno, digla dževu oko svega toga i to se na kraju završilo tako što se to prepravilo. Ali u tom trenutku ja sam bila osoba sa najvišom stručnom spremom unutar kolektiva, ali sam dobila tu titulu -  koja nije ni stajala u ugovoru o radu</a:t>
            </a:r>
            <a:r>
              <a:rPr lang="sr-Latn-RS" b="1" i="1" dirty="0">
                <a:latin typeface="+mj-lt"/>
                <a:ea typeface="Calibri" panose="020F0502020204030204" pitchFamily="34" charset="0"/>
                <a:cs typeface="Times New Roman" panose="02020603050405020304" pitchFamily="18" charset="0"/>
              </a:rPr>
              <a:t>. </a:t>
            </a:r>
            <a:r>
              <a:rPr lang="sr-Latn-RS" b="1" dirty="0">
                <a:latin typeface="+mj-lt"/>
                <a:ea typeface="Calibri" panose="020F0502020204030204" pitchFamily="34" charset="0"/>
                <a:cs typeface="Times New Roman" panose="02020603050405020304" pitchFamily="18" charset="0"/>
              </a:rPr>
              <a:t>(</a:t>
            </a:r>
            <a:r>
              <a:rPr lang="sr-Latn-RS" b="1" dirty="0" err="1">
                <a:ea typeface="Calibri" panose="020F0502020204030204" pitchFamily="34" charset="0"/>
                <a:cs typeface="Times New Roman" panose="02020603050405020304" pitchFamily="18" charset="0"/>
              </a:rPr>
              <a:t>Ispitanica</a:t>
            </a:r>
            <a:r>
              <a:rPr lang="sr-Latn-RS" b="1" dirty="0">
                <a:latin typeface="+mj-lt"/>
                <a:ea typeface="Calibri" panose="020F0502020204030204" pitchFamily="34" charset="0"/>
                <a:cs typeface="Times New Roman" panose="02020603050405020304" pitchFamily="18" charset="0"/>
              </a:rPr>
              <a:t> </a:t>
            </a:r>
            <a:r>
              <a:rPr lang="sr-Latn-RS" b="1" dirty="0">
                <a:ea typeface="Calibri" panose="020F0502020204030204" pitchFamily="34" charset="0"/>
                <a:cs typeface="Times New Roman" panose="02020603050405020304" pitchFamily="18" charset="0"/>
              </a:rPr>
              <a:t>Broj 8, </a:t>
            </a:r>
            <a:r>
              <a:rPr lang="sr-Latn-RS" b="1" dirty="0" err="1">
                <a:ea typeface="Calibri" panose="020F0502020204030204" pitchFamily="34" charset="0"/>
                <a:cs typeface="Times New Roman" panose="02020603050405020304" pitchFamily="18" charset="0"/>
              </a:rPr>
              <a:t>menadžerka</a:t>
            </a:r>
            <a:r>
              <a:rPr lang="sr-Latn-RS" b="1" dirty="0">
                <a:ea typeface="Calibri" panose="020F0502020204030204" pitchFamily="34" charset="0"/>
                <a:cs typeface="Times New Roman" panose="02020603050405020304" pitchFamily="18" charset="0"/>
              </a:rPr>
              <a:t> u kulturi i prevodilac, NVO, 40 godina)</a:t>
            </a:r>
            <a:endParaRPr lang="en-GB" dirty="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648071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DISKRIMINACIJA </a:t>
            </a:r>
            <a:br>
              <a:rPr lang="sr-Latn-RS" dirty="0"/>
            </a:br>
            <a:r>
              <a:rPr lang="sr-Latn-RS" dirty="0"/>
              <a:t>NA POSLU</a:t>
            </a:r>
            <a:endParaRPr lang="en-GB" dirty="0"/>
          </a:p>
        </p:txBody>
      </p:sp>
      <p:sp>
        <p:nvSpPr>
          <p:cNvPr id="3" name="Content Placeholder 2"/>
          <p:cNvSpPr>
            <a:spLocks noGrp="1"/>
          </p:cNvSpPr>
          <p:nvPr>
            <p:ph idx="1"/>
          </p:nvPr>
        </p:nvSpPr>
        <p:spPr>
          <a:xfrm>
            <a:off x="647700" y="1950592"/>
            <a:ext cx="10706099" cy="4716577"/>
          </a:xfrm>
        </p:spPr>
        <p:txBody>
          <a:bodyPr>
            <a:normAutofit fontScale="92500" lnSpcReduction="20000"/>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Otišla sam kod kolege koji je tada vodio [ime ustanove] on je imao jednu originalnu viziju toga kako žene dolaze na upravljačka mesta. Naime, tad je u tom razgovoru rekao je da je njemu potpuno jasno kako se to odvija sa političarima. Naime, ukoliko je neka žena privlačna, onda oni imaju određeni stav prema njoj, a ukoliko nije onda oni plaćaju jedan drugom određenu sumu da bi je neko zaveo i pridobio za svoju političku ideju. A onda se ona nađe na upravljačkoj poziciji. To je meni bilo... U stvari to je prva situacija u kojoj nisam znala kako da reagujem, potpuno sam se smrzla i nisam umela čak ni da je prokomentarišem</a:t>
            </a:r>
            <a:r>
              <a:rPr lang="sr-Latn-RS" sz="3200" dirty="0">
                <a:latin typeface="+mj-lt"/>
                <a:ea typeface="Calibri" panose="020F0502020204030204" pitchFamily="34" charset="0"/>
                <a:cs typeface="Times New Roman" panose="02020603050405020304" pitchFamily="18" charset="0"/>
              </a:rPr>
              <a:t>.. </a:t>
            </a:r>
            <a:r>
              <a:rPr lang="sr-Latn-RS" sz="3200" b="1" dirty="0">
                <a:latin typeface="Calibri" panose="020F0502020204030204" pitchFamily="34" charset="0"/>
                <a:ea typeface="Calibri" panose="020F0502020204030204" pitchFamily="34" charset="0"/>
                <a:cs typeface="Times New Roman" panose="02020603050405020304" pitchFamily="18" charset="0"/>
              </a:rPr>
              <a:t>(</a:t>
            </a:r>
            <a:r>
              <a:rPr lang="sr-Latn-RS" sz="3200" b="1" dirty="0" err="1">
                <a:latin typeface="Calibri" panose="020F0502020204030204" pitchFamily="34" charset="0"/>
                <a:ea typeface="Calibri" panose="020F0502020204030204" pitchFamily="34" charset="0"/>
                <a:cs typeface="Times New Roman" panose="02020603050405020304" pitchFamily="18" charset="0"/>
              </a:rPr>
              <a:t>Ispitanica</a:t>
            </a:r>
            <a:r>
              <a:rPr lang="sr-Latn-RS" sz="3200" b="1" dirty="0">
                <a:latin typeface="Calibri" panose="020F0502020204030204" pitchFamily="34" charset="0"/>
                <a:ea typeface="Calibri" panose="020F0502020204030204" pitchFamily="34" charset="0"/>
                <a:cs typeface="Times New Roman" panose="02020603050405020304" pitchFamily="18" charset="0"/>
              </a:rPr>
              <a:t> broj 30, bivša direktorka javne ustanove, u drugoj polovini tridesetih godina)</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85046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3233" y="206268"/>
            <a:ext cx="3034835" cy="1236033"/>
          </a:xfrm>
          <a:prstGeom prst="rect">
            <a:avLst/>
          </a:prstGeom>
        </p:spPr>
      </p:pic>
      <p:sp>
        <p:nvSpPr>
          <p:cNvPr id="6" name="Rectangle 3"/>
          <p:cNvSpPr>
            <a:spLocks noGrp="1" noChangeArrowheads="1"/>
          </p:cNvSpPr>
          <p:nvPr>
            <p:ph type="subTitle" idx="1"/>
          </p:nvPr>
        </p:nvSpPr>
        <p:spPr>
          <a:xfrm>
            <a:off x="2455282" y="1761718"/>
            <a:ext cx="6948943" cy="764666"/>
          </a:xfrm>
        </p:spPr>
        <p:txBody>
          <a:bodyPr>
            <a:noAutofit/>
          </a:bodyPr>
          <a:lstStyle/>
          <a:p>
            <a:r>
              <a:rPr lang="pl-PL" sz="3600" dirty="0"/>
              <a:t>PREPORUKE</a:t>
            </a:r>
          </a:p>
          <a:p>
            <a:r>
              <a:rPr lang="en-GB" sz="2800" dirty="0"/>
              <a:t> </a:t>
            </a:r>
            <a:endParaRPr lang="en-US" altLang="en-US" sz="2800" dirty="0">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020" y="2665722"/>
            <a:ext cx="6097465" cy="34349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324" y="206268"/>
            <a:ext cx="2559239" cy="14161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86" y="403485"/>
            <a:ext cx="1502853" cy="841598"/>
          </a:xfrm>
          <a:prstGeom prst="rect">
            <a:avLst/>
          </a:prstGeom>
        </p:spPr>
      </p:pic>
    </p:spTree>
    <p:extLst>
      <p:ext uri="{BB962C8B-B14F-4D97-AF65-F5344CB8AC3E}">
        <p14:creationId xmlns:p14="http://schemas.microsoft.com/office/powerpoint/2010/main" val="3951556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ISTRAŽIVAČKE AKTIVNOSTI</a:t>
            </a:r>
            <a:endParaRPr lang="en-GB" dirty="0"/>
          </a:p>
        </p:txBody>
      </p:sp>
      <p:sp>
        <p:nvSpPr>
          <p:cNvPr id="3" name="Content Placeholder 2"/>
          <p:cNvSpPr>
            <a:spLocks noGrp="1"/>
          </p:cNvSpPr>
          <p:nvPr>
            <p:ph idx="1"/>
          </p:nvPr>
        </p:nvSpPr>
        <p:spPr>
          <a:xfrm>
            <a:off x="1428713" y="1864976"/>
            <a:ext cx="9248481" cy="4716577"/>
          </a:xfrm>
        </p:spPr>
        <p:txBody>
          <a:bodyPr>
            <a:normAutofit lnSpcReduction="10000"/>
          </a:bodyPr>
          <a:lstStyle/>
          <a:p>
            <a:r>
              <a:rPr lang="en-GB" sz="3000" dirty="0" err="1">
                <a:latin typeface="+mj-lt"/>
              </a:rPr>
              <a:t>Prvi</a:t>
            </a:r>
            <a:r>
              <a:rPr lang="en-GB" sz="3000" dirty="0">
                <a:latin typeface="+mj-lt"/>
              </a:rPr>
              <a:t> </a:t>
            </a:r>
            <a:r>
              <a:rPr lang="en-GB" sz="3000" dirty="0" err="1">
                <a:latin typeface="+mj-lt"/>
              </a:rPr>
              <a:t>korak</a:t>
            </a:r>
            <a:r>
              <a:rPr lang="en-GB" sz="3000" dirty="0">
                <a:latin typeface="+mj-lt"/>
              </a:rPr>
              <a:t> u </a:t>
            </a:r>
            <a:r>
              <a:rPr lang="en-GB" sz="3000" dirty="0" err="1">
                <a:latin typeface="+mj-lt"/>
              </a:rPr>
              <a:t>projektu</a:t>
            </a:r>
            <a:r>
              <a:rPr lang="en-GB" sz="3000" dirty="0">
                <a:latin typeface="+mj-lt"/>
              </a:rPr>
              <a:t> je </a:t>
            </a:r>
            <a:r>
              <a:rPr lang="sr-Latn-RS" sz="3000" dirty="0">
                <a:latin typeface="+mj-lt"/>
              </a:rPr>
              <a:t>bilo </a:t>
            </a:r>
            <a:r>
              <a:rPr lang="en-GB" sz="3000" dirty="0" err="1">
                <a:latin typeface="+mj-lt"/>
              </a:rPr>
              <a:t>anketno</a:t>
            </a:r>
            <a:r>
              <a:rPr lang="en-GB" sz="3000" dirty="0">
                <a:latin typeface="+mj-lt"/>
              </a:rPr>
              <a:t> </a:t>
            </a:r>
            <a:r>
              <a:rPr lang="en-GB" sz="3000" dirty="0" err="1">
                <a:latin typeface="+mj-lt"/>
              </a:rPr>
              <a:t>istraživanje</a:t>
            </a:r>
            <a:r>
              <a:rPr lang="en-GB" sz="3000" dirty="0">
                <a:latin typeface="+mj-lt"/>
              </a:rPr>
              <a:t> </a:t>
            </a:r>
            <a:r>
              <a:rPr lang="en-GB" sz="3000" dirty="0" err="1">
                <a:latin typeface="+mj-lt"/>
              </a:rPr>
              <a:t>koje</a:t>
            </a:r>
            <a:r>
              <a:rPr lang="en-GB" sz="3000" dirty="0">
                <a:latin typeface="+mj-lt"/>
              </a:rPr>
              <a:t> </a:t>
            </a:r>
            <a:r>
              <a:rPr lang="sr-Latn-RS" sz="3000" dirty="0">
                <a:latin typeface="+mj-lt"/>
              </a:rPr>
              <a:t>je uključilo </a:t>
            </a:r>
            <a:r>
              <a:rPr lang="en-GB" sz="3000" dirty="0">
                <a:latin typeface="+mj-lt"/>
              </a:rPr>
              <a:t>20</a:t>
            </a:r>
            <a:r>
              <a:rPr lang="sr-Latn-RS" sz="3000" dirty="0">
                <a:latin typeface="+mj-lt"/>
              </a:rPr>
              <a:t>6</a:t>
            </a:r>
            <a:r>
              <a:rPr lang="en-GB" sz="3000" dirty="0">
                <a:latin typeface="+mj-lt"/>
              </a:rPr>
              <a:t> </a:t>
            </a:r>
            <a:r>
              <a:rPr lang="en-GB" sz="3000" dirty="0" err="1">
                <a:latin typeface="+mj-lt"/>
              </a:rPr>
              <a:t>kulturnih</a:t>
            </a:r>
            <a:r>
              <a:rPr lang="en-GB" sz="3000" dirty="0">
                <a:latin typeface="+mj-lt"/>
              </a:rPr>
              <a:t> </a:t>
            </a:r>
            <a:r>
              <a:rPr lang="en-GB" sz="3000" dirty="0" err="1">
                <a:latin typeface="+mj-lt"/>
              </a:rPr>
              <a:t>radnica</a:t>
            </a:r>
            <a:r>
              <a:rPr lang="en-GB" sz="3000" dirty="0">
                <a:latin typeface="+mj-lt"/>
              </a:rPr>
              <a:t> </a:t>
            </a:r>
            <a:r>
              <a:rPr lang="en-GB" sz="3000" dirty="0" err="1">
                <a:latin typeface="+mj-lt"/>
              </a:rPr>
              <a:t>i</a:t>
            </a:r>
            <a:r>
              <a:rPr lang="en-GB" sz="3000" dirty="0">
                <a:latin typeface="+mj-lt"/>
              </a:rPr>
              <a:t> </a:t>
            </a:r>
            <a:r>
              <a:rPr lang="en-GB" sz="3000" dirty="0" err="1">
                <a:latin typeface="+mj-lt"/>
              </a:rPr>
              <a:t>preduzetnica</a:t>
            </a:r>
            <a:r>
              <a:rPr lang="en-GB" sz="3000" dirty="0">
                <a:latin typeface="+mj-lt"/>
              </a:rPr>
              <a:t> </a:t>
            </a:r>
            <a:r>
              <a:rPr lang="en-GB" sz="3000" dirty="0" err="1">
                <a:latin typeface="+mj-lt"/>
              </a:rPr>
              <a:t>iz</a:t>
            </a:r>
            <a:r>
              <a:rPr lang="en-GB" sz="3000" dirty="0">
                <a:latin typeface="+mj-lt"/>
              </a:rPr>
              <a:t> </a:t>
            </a:r>
            <a:r>
              <a:rPr lang="en-GB" sz="3000" dirty="0" err="1">
                <a:latin typeface="+mj-lt"/>
              </a:rPr>
              <a:t>sva</a:t>
            </a:r>
            <a:r>
              <a:rPr lang="en-GB" sz="3000" dirty="0">
                <a:latin typeface="+mj-lt"/>
              </a:rPr>
              <a:t> tri </a:t>
            </a:r>
            <a:r>
              <a:rPr lang="en-GB" sz="3000" dirty="0" err="1">
                <a:latin typeface="+mj-lt"/>
              </a:rPr>
              <a:t>kulturna</a:t>
            </a:r>
            <a:r>
              <a:rPr lang="en-GB" sz="3000" dirty="0">
                <a:latin typeface="+mj-lt"/>
              </a:rPr>
              <a:t> </a:t>
            </a:r>
            <a:r>
              <a:rPr lang="en-GB" sz="3000" dirty="0" err="1">
                <a:latin typeface="+mj-lt"/>
              </a:rPr>
              <a:t>sektora</a:t>
            </a:r>
            <a:r>
              <a:rPr lang="en-GB" sz="3000" dirty="0">
                <a:latin typeface="+mj-lt"/>
              </a:rPr>
              <a:t> (</a:t>
            </a:r>
            <a:r>
              <a:rPr lang="en-GB" sz="3000" dirty="0" err="1">
                <a:latin typeface="+mj-lt"/>
              </a:rPr>
              <a:t>javnog</a:t>
            </a:r>
            <a:r>
              <a:rPr lang="en-GB" sz="3000" dirty="0">
                <a:latin typeface="+mj-lt"/>
              </a:rPr>
              <a:t>, </a:t>
            </a:r>
            <a:r>
              <a:rPr lang="en-GB" sz="3000" dirty="0" err="1">
                <a:latin typeface="+mj-lt"/>
              </a:rPr>
              <a:t>privatnog</a:t>
            </a:r>
            <a:r>
              <a:rPr lang="en-GB" sz="3000" dirty="0">
                <a:latin typeface="+mj-lt"/>
              </a:rPr>
              <a:t> I </a:t>
            </a:r>
            <a:r>
              <a:rPr lang="en-GB" sz="3000" dirty="0" err="1">
                <a:latin typeface="+mj-lt"/>
              </a:rPr>
              <a:t>civilnog</a:t>
            </a:r>
            <a:r>
              <a:rPr lang="en-GB" sz="3000" dirty="0">
                <a:latin typeface="+mj-lt"/>
              </a:rPr>
              <a:t>), </a:t>
            </a:r>
            <a:r>
              <a:rPr lang="en-GB" sz="3000" dirty="0" err="1">
                <a:latin typeface="+mj-lt"/>
              </a:rPr>
              <a:t>iz</a:t>
            </a:r>
            <a:r>
              <a:rPr lang="en-GB" sz="3000" dirty="0">
                <a:latin typeface="+mj-lt"/>
              </a:rPr>
              <a:t> </a:t>
            </a:r>
            <a:r>
              <a:rPr lang="en-GB" sz="3000" dirty="0" err="1">
                <a:latin typeface="+mj-lt"/>
              </a:rPr>
              <a:t>različitih</a:t>
            </a:r>
            <a:r>
              <a:rPr lang="en-GB" sz="3000" dirty="0">
                <a:latin typeface="+mj-lt"/>
              </a:rPr>
              <a:t> </a:t>
            </a:r>
            <a:r>
              <a:rPr lang="en-GB" sz="3000" dirty="0" err="1">
                <a:latin typeface="+mj-lt"/>
              </a:rPr>
              <a:t>delova</a:t>
            </a:r>
            <a:r>
              <a:rPr lang="en-GB" sz="3000" dirty="0">
                <a:latin typeface="+mj-lt"/>
              </a:rPr>
              <a:t> </a:t>
            </a:r>
            <a:r>
              <a:rPr lang="en-GB" sz="3000" dirty="0" err="1">
                <a:latin typeface="+mj-lt"/>
              </a:rPr>
              <a:t>Srbije</a:t>
            </a:r>
            <a:r>
              <a:rPr lang="en-GB" sz="3000" dirty="0">
                <a:latin typeface="+mj-lt"/>
              </a:rPr>
              <a:t> </a:t>
            </a:r>
            <a:r>
              <a:rPr lang="en-GB" sz="3000" dirty="0" err="1">
                <a:latin typeface="+mj-lt"/>
              </a:rPr>
              <a:t>i</a:t>
            </a:r>
            <a:r>
              <a:rPr lang="en-GB" sz="3000" dirty="0">
                <a:latin typeface="+mj-lt"/>
              </a:rPr>
              <a:t> </a:t>
            </a:r>
            <a:r>
              <a:rPr lang="en-GB" sz="3000" dirty="0" err="1">
                <a:latin typeface="+mj-lt"/>
              </a:rPr>
              <a:t>različitih</a:t>
            </a:r>
            <a:r>
              <a:rPr lang="en-GB" sz="3000" dirty="0">
                <a:latin typeface="+mj-lt"/>
              </a:rPr>
              <a:t> </a:t>
            </a:r>
            <a:r>
              <a:rPr lang="en-GB" sz="3000" dirty="0" err="1">
                <a:latin typeface="+mj-lt"/>
              </a:rPr>
              <a:t>starosnih</a:t>
            </a:r>
            <a:r>
              <a:rPr lang="en-GB" sz="3000" dirty="0">
                <a:latin typeface="+mj-lt"/>
              </a:rPr>
              <a:t> </a:t>
            </a:r>
            <a:r>
              <a:rPr lang="en-GB" sz="3000" dirty="0" err="1">
                <a:latin typeface="+mj-lt"/>
              </a:rPr>
              <a:t>grupa</a:t>
            </a:r>
            <a:r>
              <a:rPr lang="sr-Latn-RS" sz="3000" dirty="0">
                <a:latin typeface="+mj-lt"/>
              </a:rPr>
              <a:t> (proleće – leto 2021)</a:t>
            </a:r>
          </a:p>
          <a:p>
            <a:r>
              <a:rPr lang="sr-Latn-RS" sz="3000" dirty="0">
                <a:latin typeface="+mj-lt"/>
              </a:rPr>
              <a:t>Realizovana su i 32 intervjua (9 umetnica, 8 </a:t>
            </a:r>
            <a:r>
              <a:rPr lang="sr-Latn-RS" sz="3000" dirty="0" err="1">
                <a:latin typeface="+mj-lt"/>
              </a:rPr>
              <a:t>menadžerki</a:t>
            </a:r>
            <a:r>
              <a:rPr lang="sr-Latn-RS" sz="3000" dirty="0">
                <a:latin typeface="+mj-lt"/>
              </a:rPr>
              <a:t> u kulturi iz kulturnih institucija; 4 </a:t>
            </a:r>
            <a:r>
              <a:rPr lang="sr-Latn-RS" sz="3000" dirty="0" err="1">
                <a:latin typeface="+mj-lt"/>
              </a:rPr>
              <a:t>preduzetnice</a:t>
            </a:r>
            <a:r>
              <a:rPr lang="sr-Latn-RS" sz="3000" dirty="0">
                <a:latin typeface="+mj-lt"/>
              </a:rPr>
              <a:t> u kulturi, 4 </a:t>
            </a:r>
            <a:r>
              <a:rPr lang="sr-Latn-RS" sz="3000" dirty="0" err="1">
                <a:latin typeface="+mj-lt"/>
              </a:rPr>
              <a:t>teoretičarke</a:t>
            </a:r>
            <a:r>
              <a:rPr lang="sr-Latn-RS" sz="3000" dirty="0">
                <a:latin typeface="+mj-lt"/>
              </a:rPr>
              <a:t>/obrazovanje; 7 NVO sektor i </a:t>
            </a:r>
            <a:r>
              <a:rPr lang="sr-Latn-RS" sz="3000" dirty="0" err="1">
                <a:latin typeface="+mj-lt"/>
              </a:rPr>
              <a:t>frilenserke</a:t>
            </a:r>
            <a:r>
              <a:rPr lang="sr-Latn-RS" sz="3000" dirty="0">
                <a:latin typeface="+mj-lt"/>
              </a:rPr>
              <a:t>; 6 iz Beograda, 5 iz Šumadije i Zapadne Srbije, 10 iz Južne i Istočne Srbije i 11 iz Vojvodine) (jesen 2021)</a:t>
            </a:r>
          </a:p>
          <a:p>
            <a:r>
              <a:rPr lang="sr-Latn-RS" sz="3000" dirty="0">
                <a:latin typeface="+mj-lt"/>
              </a:rPr>
              <a:t>Ekspertska fokus grupa sa </a:t>
            </a:r>
            <a:r>
              <a:rPr lang="en-GB" sz="3000" dirty="0" err="1">
                <a:latin typeface="+mj-lt"/>
              </a:rPr>
              <a:t>devet</a:t>
            </a:r>
            <a:r>
              <a:rPr lang="sr-Latn-RS" sz="3000" dirty="0">
                <a:latin typeface="+mj-lt"/>
              </a:rPr>
              <a:t> učesnica (</a:t>
            </a:r>
            <a:r>
              <a:rPr lang="en-GB" sz="3000" dirty="0" err="1">
                <a:latin typeface="+mj-lt"/>
              </a:rPr>
              <a:t>zima</a:t>
            </a:r>
            <a:r>
              <a:rPr lang="sr-Latn-RS" sz="3000" dirty="0">
                <a:latin typeface="+mj-lt"/>
              </a:rPr>
              <a:t> 2021)</a:t>
            </a:r>
          </a:p>
          <a:p>
            <a:endParaRPr lang="en-GB"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10313334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3600" cap="all" dirty="0">
                <a:solidFill>
                  <a:prstClr val="black"/>
                </a:solidFill>
              </a:rPr>
              <a:t>Ključni akteri za unapređenje </a:t>
            </a:r>
            <a:br>
              <a:rPr lang="sr-Latn-RS" sz="3600" cap="all" dirty="0">
                <a:solidFill>
                  <a:prstClr val="black"/>
                </a:solidFill>
              </a:rPr>
            </a:br>
            <a:r>
              <a:rPr lang="sr-Latn-RS" sz="3600" cap="all" dirty="0">
                <a:solidFill>
                  <a:prstClr val="black"/>
                </a:solidFill>
              </a:rPr>
              <a:t>rodne ravnopravnosti </a:t>
            </a:r>
            <a:endParaRPr lang="en-GB" sz="3600" cap="all" dirty="0"/>
          </a:p>
        </p:txBody>
      </p:sp>
      <p:pic>
        <p:nvPicPr>
          <p:cNvPr id="6" name="Content Placeholder 5"/>
          <p:cNvPicPr>
            <a:picLocks noGrp="1" noChangeAspect="1"/>
          </p:cNvPicPr>
          <p:nvPr>
            <p:ph idx="1"/>
          </p:nvPr>
        </p:nvPicPr>
        <p:blipFill>
          <a:blip r:embed="rId2"/>
          <a:stretch>
            <a:fillRect/>
          </a:stretch>
        </p:blipFill>
        <p:spPr>
          <a:xfrm>
            <a:off x="2186110" y="1887400"/>
            <a:ext cx="7626864" cy="47164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446961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solidFill>
                  <a:prstClr val="black"/>
                </a:solidFill>
              </a:rPr>
              <a:t>1.	OBRAZOVANJE</a:t>
            </a:r>
            <a:endParaRPr lang="en-GB" sz="4000" dirty="0"/>
          </a:p>
        </p:txBody>
      </p:sp>
      <p:sp>
        <p:nvSpPr>
          <p:cNvPr id="3" name="Content Placeholder 2"/>
          <p:cNvSpPr>
            <a:spLocks noGrp="1"/>
          </p:cNvSpPr>
          <p:nvPr>
            <p:ph idx="1"/>
          </p:nvPr>
        </p:nvSpPr>
        <p:spPr>
          <a:xfrm>
            <a:off x="649117" y="1781237"/>
            <a:ext cx="11181522" cy="4716577"/>
          </a:xfrm>
        </p:spPr>
        <p:txBody>
          <a:bodyPr>
            <a:noAutofit/>
          </a:bodyPr>
          <a:lstStyle/>
          <a:p>
            <a:pPr algn="just">
              <a:lnSpc>
                <a:spcPct val="107000"/>
              </a:lnSpc>
              <a:spcAft>
                <a:spcPts val="800"/>
              </a:spcAft>
            </a:pPr>
            <a:r>
              <a:rPr lang="sr-Latn-RS" i="1" dirty="0">
                <a:latin typeface="+mj-lt"/>
                <a:ea typeface="Calibri" panose="020F0502020204030204" pitchFamily="34" charset="0"/>
                <a:cs typeface="Times New Roman" panose="02020603050405020304" pitchFamily="18" charset="0"/>
              </a:rPr>
              <a:t>Uvođenje novih sadržaja u </a:t>
            </a:r>
            <a:r>
              <a:rPr lang="sr-Latn-RS" i="1" dirty="0" err="1">
                <a:latin typeface="+mj-lt"/>
                <a:ea typeface="Calibri" panose="020F0502020204030204" pitchFamily="34" charset="0"/>
                <a:cs typeface="Times New Roman" panose="02020603050405020304" pitchFamily="18" charset="0"/>
              </a:rPr>
              <a:t>kurikulume</a:t>
            </a:r>
            <a:r>
              <a:rPr lang="sr-Latn-RS" i="1" dirty="0">
                <a:latin typeface="+mj-lt"/>
                <a:ea typeface="Calibri" panose="020F0502020204030204" pitchFamily="34" charset="0"/>
                <a:cs typeface="Times New Roman" panose="02020603050405020304" pitchFamily="18" charset="0"/>
              </a:rPr>
              <a:t> osnovnog, srednjeg i visokog umetničkog obrazovanja kako bi se pružili bolji uvidi u doprinos žena kulturnoj istoriji i produkciji, omogućili uzori novim generacijama i unapredile kompetencije i senzibilitet svih učenika i studenata;</a:t>
            </a:r>
          </a:p>
          <a:p>
            <a:pPr algn="just">
              <a:lnSpc>
                <a:spcPct val="107000"/>
              </a:lnSpc>
              <a:spcAft>
                <a:spcPts val="800"/>
              </a:spcAft>
            </a:pPr>
            <a:r>
              <a:rPr lang="sr-Latn-RS" i="1" dirty="0">
                <a:latin typeface="+mj-lt"/>
                <a:ea typeface="Calibri" panose="020F0502020204030204" pitchFamily="34" charset="0"/>
                <a:cs typeface="Times New Roman" panose="02020603050405020304" pitchFamily="18" charset="0"/>
              </a:rPr>
              <a:t>Vođenje računa o </a:t>
            </a:r>
            <a:r>
              <a:rPr lang="sr-Latn-RS" i="1" dirty="0" err="1">
                <a:latin typeface="+mj-lt"/>
                <a:ea typeface="Calibri" panose="020F0502020204030204" pitchFamily="34" charset="0"/>
                <a:cs typeface="Times New Roman" panose="02020603050405020304" pitchFamily="18" charset="0"/>
              </a:rPr>
              <a:t>ravnomernijoj</a:t>
            </a:r>
            <a:r>
              <a:rPr lang="sr-Latn-RS" i="1" dirty="0">
                <a:latin typeface="+mj-lt"/>
                <a:ea typeface="Calibri" panose="020F0502020204030204" pitchFamily="34" charset="0"/>
                <a:cs typeface="Times New Roman" panose="02020603050405020304" pitchFamily="18" charset="0"/>
              </a:rPr>
              <a:t> zastupljenosti žena i muškaraca prilikom budućih angažovanja kadrova u obrazovnim umetničkim institucijama; </a:t>
            </a:r>
          </a:p>
          <a:p>
            <a:pPr algn="just">
              <a:lnSpc>
                <a:spcPct val="107000"/>
              </a:lnSpc>
              <a:spcAft>
                <a:spcPts val="800"/>
              </a:spcAft>
            </a:pPr>
            <a:r>
              <a:rPr lang="sr-Latn-RS" i="1" dirty="0">
                <a:latin typeface="+mj-lt"/>
                <a:ea typeface="Calibri" panose="020F0502020204030204" pitchFamily="34" charset="0"/>
                <a:cs typeface="Times New Roman" panose="02020603050405020304" pitchFamily="18" charset="0"/>
              </a:rPr>
              <a:t>Ohrabrivanje uključivanja devojčica u one obrazovne programe u kojima su u vidljivoj manjini i preispitivanje razloga njihovog dotadašnjeg ređeg konkurisanja.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866529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4000" dirty="0">
                <a:solidFill>
                  <a:prstClr val="black"/>
                </a:solidFill>
              </a:rPr>
              <a:t>2. BALANS PRIVATNOG I </a:t>
            </a:r>
            <a:br>
              <a:rPr lang="sr-Latn-RS" sz="4000" dirty="0">
                <a:solidFill>
                  <a:prstClr val="black"/>
                </a:solidFill>
              </a:rPr>
            </a:br>
            <a:r>
              <a:rPr lang="sr-Latn-RS" sz="4000" dirty="0">
                <a:solidFill>
                  <a:prstClr val="black"/>
                </a:solidFill>
              </a:rPr>
              <a:t>PROFESIONALNOG ŽIVOTA</a:t>
            </a:r>
            <a:endParaRPr lang="en-GB" sz="4000" dirty="0"/>
          </a:p>
        </p:txBody>
      </p:sp>
      <p:sp>
        <p:nvSpPr>
          <p:cNvPr id="3" name="Content Placeholder 2"/>
          <p:cNvSpPr>
            <a:spLocks noGrp="1"/>
          </p:cNvSpPr>
          <p:nvPr>
            <p:ph idx="1"/>
          </p:nvPr>
        </p:nvSpPr>
        <p:spPr>
          <a:xfrm>
            <a:off x="495300" y="1857163"/>
            <a:ext cx="11201400" cy="4716577"/>
          </a:xfrm>
        </p:spPr>
        <p:txBody>
          <a:bodyPr>
            <a:noAutofit/>
          </a:bodyPr>
          <a:lstStyle/>
          <a:p>
            <a:pPr algn="just">
              <a:lnSpc>
                <a:spcPct val="107000"/>
              </a:lnSpc>
            </a:pPr>
            <a:r>
              <a:rPr lang="sr-Latn-RS" i="1" dirty="0">
                <a:latin typeface="+mj-lt"/>
                <a:ea typeface="Calibri" panose="020F0502020204030204" pitchFamily="34" charset="0"/>
                <a:cs typeface="Times New Roman" panose="02020603050405020304" pitchFamily="18" charset="0"/>
              </a:rPr>
              <a:t>da poslodavci u kulturi omoguće radnicama u kulturi prostor za usklađivanje privatnih i profesionalnih obaveza poput mera podrške </a:t>
            </a:r>
            <a:r>
              <a:rPr lang="sr-Latn-RS" i="1" dirty="0" err="1">
                <a:latin typeface="+mj-lt"/>
                <a:ea typeface="Calibri" panose="020F0502020204030204" pitchFamily="34" charset="0"/>
                <a:cs typeface="Times New Roman" panose="02020603050405020304" pitchFamily="18" charset="0"/>
              </a:rPr>
              <a:t>majčinstvu</a:t>
            </a:r>
            <a:r>
              <a:rPr lang="sr-Latn-RS" i="1" dirty="0">
                <a:latin typeface="+mj-lt"/>
                <a:ea typeface="Calibri" panose="020F0502020204030204" pitchFamily="34" charset="0"/>
                <a:cs typeface="Times New Roman" panose="02020603050405020304" pitchFamily="18" charset="0"/>
              </a:rPr>
              <a:t> i čuvanja dece unutar institucija i organizacija kulturne scene, ali i da istovremeno podrže očinsko odsustvo radi nege deteta i generalno značajnije preuzimanje kućnih poslova i poslova brige i nege od strane muškaraca;</a:t>
            </a:r>
          </a:p>
          <a:p>
            <a:pPr algn="just">
              <a:lnSpc>
                <a:spcPct val="107000"/>
              </a:lnSpc>
            </a:pPr>
            <a:r>
              <a:rPr lang="sr-Latn-RS" i="1" dirty="0">
                <a:latin typeface="+mj-lt"/>
                <a:ea typeface="Calibri" panose="020F0502020204030204" pitchFamily="34" charset="0"/>
                <a:cs typeface="Times New Roman" panose="02020603050405020304" pitchFamily="18" charset="0"/>
              </a:rPr>
              <a:t>kreiranje i podržavanje održivih i adekvatnih, bezbednih i nekomercijalnih prostora za rad, poput ateljea i studija za samostalne radnice u kulturi, u cilju odvajanja privatnog i profesionalnog prostora i vremena za one žene kojima je takva podrška potrebna.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046950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4000" dirty="0">
                <a:solidFill>
                  <a:prstClr val="black"/>
                </a:solidFill>
              </a:rPr>
              <a:t>3.	PREKARNI USLOVI RADA, </a:t>
            </a:r>
            <a:br>
              <a:rPr lang="sr-Latn-RS" sz="4000" dirty="0">
                <a:solidFill>
                  <a:prstClr val="black"/>
                </a:solidFill>
              </a:rPr>
            </a:br>
            <a:r>
              <a:rPr lang="it-IT" sz="4000" dirty="0">
                <a:solidFill>
                  <a:prstClr val="black"/>
                </a:solidFill>
              </a:rPr>
              <a:t>POTPLAĆENOST I BURNOUT</a:t>
            </a:r>
            <a:endParaRPr lang="en-GB" sz="4000" dirty="0"/>
          </a:p>
        </p:txBody>
      </p:sp>
      <p:sp>
        <p:nvSpPr>
          <p:cNvPr id="3" name="Content Placeholder 2"/>
          <p:cNvSpPr>
            <a:spLocks noGrp="1"/>
          </p:cNvSpPr>
          <p:nvPr>
            <p:ph idx="1"/>
          </p:nvPr>
        </p:nvSpPr>
        <p:spPr>
          <a:xfrm>
            <a:off x="506897" y="1966494"/>
            <a:ext cx="11181520" cy="4716577"/>
          </a:xfrm>
        </p:spPr>
        <p:txBody>
          <a:bodyPr>
            <a:noAutofit/>
          </a:bodyPr>
          <a:lstStyle/>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Predviđanje i isplaćivanje dostojanstvene i adekvatne plate, honorara i drugih naknada umetnicama i radnicama u kulturi, razumevajući i uvažavajući njihov rad, kao i </a:t>
            </a:r>
            <a:r>
              <a:rPr lang="sr-Latn-RS" sz="3200" i="1" dirty="0" err="1">
                <a:latin typeface="+mj-lt"/>
                <a:ea typeface="Calibri" panose="020F0502020204030204" pitchFamily="34" charset="0"/>
                <a:cs typeface="Times New Roman" panose="02020603050405020304" pitchFamily="18" charset="0"/>
              </a:rPr>
              <a:t>neoslanjanje</a:t>
            </a:r>
            <a:r>
              <a:rPr lang="sr-Latn-RS" sz="3200" i="1" dirty="0">
                <a:latin typeface="+mj-lt"/>
                <a:ea typeface="Calibri" panose="020F0502020204030204" pitchFamily="34" charset="0"/>
                <a:cs typeface="Times New Roman" panose="02020603050405020304" pitchFamily="18" charset="0"/>
              </a:rPr>
              <a:t> na </a:t>
            </a:r>
            <a:r>
              <a:rPr lang="sr-Latn-RS" sz="3200" i="1" dirty="0" err="1">
                <a:latin typeface="+mj-lt"/>
                <a:ea typeface="Calibri" panose="020F0502020204030204" pitchFamily="34" charset="0"/>
                <a:cs typeface="Times New Roman" panose="02020603050405020304" pitchFamily="18" charset="0"/>
              </a:rPr>
              <a:t>samoekploataciju</a:t>
            </a:r>
            <a:r>
              <a:rPr lang="sr-Latn-RS" sz="3200" i="1" dirty="0">
                <a:latin typeface="+mj-lt"/>
                <a:ea typeface="Calibri" panose="020F0502020204030204" pitchFamily="34" charset="0"/>
                <a:cs typeface="Times New Roman" panose="02020603050405020304" pitchFamily="18" charset="0"/>
              </a:rPr>
              <a:t>, skromnost i manjak pregovaračkih navika kod žena prilikom određivanja visine naknada i uslova rada;</a:t>
            </a:r>
          </a:p>
          <a:p>
            <a:pPr algn="just">
              <a:lnSpc>
                <a:spcPct val="107000"/>
              </a:lnSpc>
              <a:spcAft>
                <a:spcPts val="800"/>
              </a:spcAft>
            </a:pPr>
            <a:r>
              <a:rPr lang="sr-Latn-RS" sz="3200" i="1" dirty="0">
                <a:latin typeface="+mj-lt"/>
                <a:ea typeface="Calibri" panose="020F0502020204030204" pitchFamily="34" charset="0"/>
                <a:cs typeface="Times New Roman" panose="02020603050405020304" pitchFamily="18" charset="0"/>
              </a:rPr>
              <a:t>Podržavanje autonomnog delovanja institucija kulture i kompanija i organizacija u nezavisnom i privatnom sektoru, nezavisno od uticaja od političkih partija.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196086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4000" dirty="0">
                <a:solidFill>
                  <a:prstClr val="black"/>
                </a:solidFill>
              </a:rPr>
              <a:t>4. DISKRIMINACIJA I </a:t>
            </a:r>
            <a:br>
              <a:rPr lang="pl-PL" sz="4000" dirty="0">
                <a:solidFill>
                  <a:prstClr val="black"/>
                </a:solidFill>
              </a:rPr>
            </a:br>
            <a:r>
              <a:rPr lang="pl-PL" sz="4000" dirty="0">
                <a:solidFill>
                  <a:prstClr val="black"/>
                </a:solidFill>
              </a:rPr>
              <a:t>RODNO ZASNOVANO NASILJE</a:t>
            </a:r>
            <a:endParaRPr lang="en-GB" sz="4000" dirty="0"/>
          </a:p>
        </p:txBody>
      </p:sp>
      <p:sp>
        <p:nvSpPr>
          <p:cNvPr id="3" name="Content Placeholder 2"/>
          <p:cNvSpPr>
            <a:spLocks noGrp="1"/>
          </p:cNvSpPr>
          <p:nvPr>
            <p:ph idx="1"/>
          </p:nvPr>
        </p:nvSpPr>
        <p:spPr>
          <a:xfrm>
            <a:off x="505240" y="2036068"/>
            <a:ext cx="11181520" cy="4716577"/>
          </a:xfrm>
        </p:spPr>
        <p:txBody>
          <a:bodyPr>
            <a:noAutofit/>
          </a:bodyPr>
          <a:lstStyle/>
          <a:p>
            <a:pPr algn="just">
              <a:lnSpc>
                <a:spcPct val="100000"/>
              </a:lnSpc>
              <a:spcBef>
                <a:spcPts val="600"/>
              </a:spcBef>
            </a:pPr>
            <a:r>
              <a:rPr lang="sr-Latn-RS" i="1" dirty="0">
                <a:latin typeface="+mj-lt"/>
                <a:ea typeface="Calibri" panose="020F0502020204030204" pitchFamily="34" charset="0"/>
                <a:cs typeface="Times New Roman" panose="02020603050405020304" pitchFamily="18" charset="0"/>
              </a:rPr>
              <a:t>Sprovoditi edukacije žena i muškaraca u sektoru kulture, umetnosti i kreativnih industrija o ravnopravnosti, pravima i mehanizmima zaštite od seksizma i uznemiravanja;</a:t>
            </a:r>
          </a:p>
          <a:p>
            <a:pPr algn="just">
              <a:lnSpc>
                <a:spcPct val="100000"/>
              </a:lnSpc>
              <a:spcBef>
                <a:spcPts val="600"/>
              </a:spcBef>
            </a:pPr>
            <a:r>
              <a:rPr lang="sr-Latn-RS" i="1" dirty="0">
                <a:latin typeface="+mj-lt"/>
                <a:ea typeface="Calibri" panose="020F0502020204030204" pitchFamily="34" charset="0"/>
                <a:cs typeface="Times New Roman" panose="02020603050405020304" pitchFamily="18" charset="0"/>
              </a:rPr>
              <a:t>Uvesti pravilnike i kodekse za sprečavanje rodne diskriminacije i rodno zasnovanog nasilja u institucije kulture, obrazovne umetničke institucije i kompanije u kreativnom sektoru; </a:t>
            </a:r>
          </a:p>
          <a:p>
            <a:pPr algn="just">
              <a:lnSpc>
                <a:spcPct val="100000"/>
              </a:lnSpc>
              <a:spcBef>
                <a:spcPts val="600"/>
              </a:spcBef>
            </a:pPr>
            <a:r>
              <a:rPr lang="sr-Latn-RS" i="1" dirty="0">
                <a:latin typeface="+mj-lt"/>
                <a:ea typeface="Calibri" panose="020F0502020204030204" pitchFamily="34" charset="0"/>
                <a:cs typeface="Times New Roman" panose="02020603050405020304" pitchFamily="18" charset="0"/>
              </a:rPr>
              <a:t>Rasvetljavati, </a:t>
            </a:r>
            <a:r>
              <a:rPr lang="sr-Latn-RS" i="1" dirty="0" err="1">
                <a:latin typeface="+mj-lt"/>
                <a:ea typeface="Calibri" panose="020F0502020204030204" pitchFamily="34" charset="0"/>
                <a:cs typeface="Times New Roman" panose="02020603050405020304" pitchFamily="18" charset="0"/>
              </a:rPr>
              <a:t>procesuirati</a:t>
            </a:r>
            <a:r>
              <a:rPr lang="sr-Latn-RS" i="1" dirty="0">
                <a:latin typeface="+mj-lt"/>
                <a:ea typeface="Calibri" panose="020F0502020204030204" pitchFamily="34" charset="0"/>
                <a:cs typeface="Times New Roman" panose="02020603050405020304" pitchFamily="18" charset="0"/>
              </a:rPr>
              <a:t> i kažnjavati rodnu diskriminaciju, seksualno uznemiravanje i seksizam u sektoru kulture, umetnosti i kreativnih industrija bez obzira na talenat, umetnički doprinos, dotadašnji kredibilitet ili popularnost počinilaca.  </a:t>
            </a:r>
          </a:p>
          <a:p>
            <a:pPr algn="just">
              <a:lnSpc>
                <a:spcPct val="107000"/>
              </a:lnSpc>
              <a:spcAft>
                <a:spcPts val="800"/>
              </a:spcAft>
            </a:pPr>
            <a:endParaRPr lang="sr-Latn-RS"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sz="3200"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sz="3200"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sz="3200" i="1" dirty="0">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474645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4000" dirty="0">
                <a:solidFill>
                  <a:prstClr val="black"/>
                </a:solidFill>
              </a:rPr>
              <a:t>KREIRANJE NACIONALNE MREŽE</a:t>
            </a:r>
            <a:endParaRPr lang="en-GB" sz="4000" dirty="0"/>
          </a:p>
        </p:txBody>
      </p:sp>
      <p:sp>
        <p:nvSpPr>
          <p:cNvPr id="3" name="Content Placeholder 2"/>
          <p:cNvSpPr>
            <a:spLocks noGrp="1"/>
          </p:cNvSpPr>
          <p:nvPr>
            <p:ph idx="1"/>
          </p:nvPr>
        </p:nvSpPr>
        <p:spPr>
          <a:xfrm>
            <a:off x="1526930" y="2016190"/>
            <a:ext cx="9422297" cy="4716577"/>
          </a:xfrm>
        </p:spPr>
        <p:txBody>
          <a:bodyPr>
            <a:noAutofit/>
          </a:bodyPr>
          <a:lstStyle/>
          <a:p>
            <a:pPr algn="just">
              <a:lnSpc>
                <a:spcPct val="100000"/>
              </a:lnSpc>
              <a:spcBef>
                <a:spcPts val="600"/>
              </a:spcBef>
            </a:pPr>
            <a:r>
              <a:rPr lang="sr-Latn-RS" sz="3200" i="1" dirty="0">
                <a:latin typeface="+mj-lt"/>
                <a:ea typeface="Calibri" panose="020F0502020204030204" pitchFamily="34" charset="0"/>
                <a:cs typeface="Times New Roman" panose="02020603050405020304" pitchFamily="18" charset="0"/>
              </a:rPr>
              <a:t>Stvaranje mreže ženskih organizacija i samostalnih umetnica, </a:t>
            </a:r>
            <a:r>
              <a:rPr lang="sr-Latn-RS" sz="3200" i="1" dirty="0" err="1">
                <a:latin typeface="+mj-lt"/>
                <a:ea typeface="Calibri" panose="020F0502020204030204" pitchFamily="34" charset="0"/>
                <a:cs typeface="Times New Roman" panose="02020603050405020304" pitchFamily="18" charset="0"/>
              </a:rPr>
              <a:t>menadžerki</a:t>
            </a:r>
            <a:r>
              <a:rPr lang="sr-Latn-RS" sz="3200" i="1" dirty="0">
                <a:latin typeface="+mj-lt"/>
                <a:ea typeface="Calibri" panose="020F0502020204030204" pitchFamily="34" charset="0"/>
                <a:cs typeface="Times New Roman" panose="02020603050405020304" pitchFamily="18" charset="0"/>
              </a:rPr>
              <a:t>, </a:t>
            </a:r>
            <a:r>
              <a:rPr lang="sr-Latn-RS" sz="3200" i="1" dirty="0" err="1">
                <a:latin typeface="+mj-lt"/>
                <a:ea typeface="Calibri" panose="020F0502020204030204" pitchFamily="34" charset="0"/>
                <a:cs typeface="Times New Roman" panose="02020603050405020304" pitchFamily="18" charset="0"/>
              </a:rPr>
              <a:t>kustoskinja</a:t>
            </a:r>
            <a:r>
              <a:rPr lang="sr-Latn-RS" sz="3200" i="1" dirty="0">
                <a:latin typeface="+mj-lt"/>
                <a:ea typeface="Calibri" panose="020F0502020204030204" pitchFamily="34" charset="0"/>
                <a:cs typeface="Times New Roman" panose="02020603050405020304" pitchFamily="18" charset="0"/>
              </a:rPr>
              <a:t> i </a:t>
            </a:r>
            <a:r>
              <a:rPr lang="sr-Latn-RS" sz="3200" i="1" dirty="0" err="1">
                <a:latin typeface="+mj-lt"/>
                <a:ea typeface="Calibri" panose="020F0502020204030204" pitchFamily="34" charset="0"/>
                <a:cs typeface="Times New Roman" panose="02020603050405020304" pitchFamily="18" charset="0"/>
              </a:rPr>
              <a:t>preduzetnica</a:t>
            </a:r>
            <a:r>
              <a:rPr lang="sr-Latn-RS" sz="3200" i="1" dirty="0">
                <a:latin typeface="+mj-lt"/>
                <a:ea typeface="Calibri" panose="020F0502020204030204" pitchFamily="34" charset="0"/>
                <a:cs typeface="Times New Roman" panose="02020603050405020304" pitchFamily="18" charset="0"/>
              </a:rPr>
              <a:t> koje rade u kulturnom i kreativnom sektoru u Srbiji, koja bi trebalo da služi kao platforma za međusobnu saradnju i podršku, razmenu resursa, mobilnost i razmenu znanja.</a:t>
            </a:r>
          </a:p>
          <a:p>
            <a:pPr algn="just">
              <a:lnSpc>
                <a:spcPct val="100000"/>
              </a:lnSpc>
              <a:spcBef>
                <a:spcPts val="600"/>
              </a:spcBef>
            </a:pPr>
            <a:r>
              <a:rPr lang="sr-Latn-RS" sz="3200" i="1" dirty="0">
                <a:latin typeface="+mj-lt"/>
                <a:ea typeface="Calibri" panose="020F0502020204030204" pitchFamily="34" charset="0"/>
                <a:cs typeface="Times New Roman" panose="02020603050405020304" pitchFamily="18" charset="0"/>
              </a:rPr>
              <a:t>Pripremni sastanak 8. aprila u Beogradu</a:t>
            </a:r>
          </a:p>
          <a:p>
            <a:pPr algn="just">
              <a:lnSpc>
                <a:spcPct val="100000"/>
              </a:lnSpc>
              <a:spcBef>
                <a:spcPts val="600"/>
              </a:spcBef>
            </a:pPr>
            <a:r>
              <a:rPr lang="sr-Latn-RS" sz="3200" i="1" dirty="0">
                <a:latin typeface="+mj-lt"/>
                <a:ea typeface="Calibri" panose="020F0502020204030204" pitchFamily="34" charset="0"/>
                <a:cs typeface="Times New Roman" panose="02020603050405020304" pitchFamily="18" charset="0"/>
              </a:rPr>
              <a:t>Osnivačka skupština mreže 13. maja u Novom Sadu</a:t>
            </a:r>
          </a:p>
          <a:p>
            <a:pPr algn="just">
              <a:lnSpc>
                <a:spcPct val="107000"/>
              </a:lnSpc>
              <a:spcAft>
                <a:spcPts val="800"/>
              </a:spcAft>
            </a:pPr>
            <a:endParaRPr lang="sr-Latn-RS"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sz="3200"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sz="3200" i="1" dirty="0">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sr-Latn-RS" sz="3200" i="1" dirty="0">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2380640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RODNA RAVNOPRAVNOST </a:t>
            </a:r>
            <a:br>
              <a:rPr lang="sr-Latn-RS" dirty="0"/>
            </a:br>
            <a:r>
              <a:rPr lang="sr-Latn-RS" dirty="0"/>
              <a:t>ZA KULTURNU RAZNOLIKOST</a:t>
            </a:r>
            <a:endParaRPr lang="en-GB" dirty="0"/>
          </a:p>
        </p:txBody>
      </p:sp>
      <p:sp>
        <p:nvSpPr>
          <p:cNvPr id="3" name="Content Placeholder 2"/>
          <p:cNvSpPr>
            <a:spLocks noGrp="1"/>
          </p:cNvSpPr>
          <p:nvPr>
            <p:ph idx="1"/>
          </p:nvPr>
        </p:nvSpPr>
        <p:spPr>
          <a:xfrm>
            <a:off x="1428713" y="2141423"/>
            <a:ext cx="9248481" cy="4716577"/>
          </a:xfrm>
        </p:spPr>
        <p:txBody>
          <a:bodyPr>
            <a:normAutofit/>
          </a:bodyPr>
          <a:lstStyle/>
          <a:p>
            <a:pPr lvl="0"/>
            <a:r>
              <a:rPr lang="en-GB" dirty="0" err="1">
                <a:solidFill>
                  <a:prstClr val="black"/>
                </a:solidFill>
                <a:latin typeface="Calibri Light" panose="020F0302020204030204"/>
              </a:rPr>
              <a:t>Konzorcijum</a:t>
            </a:r>
            <a:r>
              <a:rPr lang="en-GB" dirty="0">
                <a:solidFill>
                  <a:prstClr val="black"/>
                </a:solidFill>
                <a:latin typeface="Calibri Light" panose="020F0302020204030204"/>
              </a:rPr>
              <a:t> </a:t>
            </a:r>
            <a:r>
              <a:rPr lang="en-GB" dirty="0" err="1">
                <a:solidFill>
                  <a:prstClr val="black"/>
                </a:solidFill>
                <a:latin typeface="Calibri Light" panose="020F0302020204030204"/>
              </a:rPr>
              <a:t>partnera</a:t>
            </a:r>
            <a:r>
              <a:rPr lang="en-GB" dirty="0">
                <a:solidFill>
                  <a:prstClr val="black"/>
                </a:solidFill>
                <a:latin typeface="Calibri Light" panose="020F0302020204030204"/>
              </a:rPr>
              <a:t> </a:t>
            </a:r>
            <a:r>
              <a:rPr lang="en-GB" dirty="0" err="1">
                <a:solidFill>
                  <a:prstClr val="black"/>
                </a:solidFill>
                <a:latin typeface="Calibri Light" panose="020F0302020204030204"/>
              </a:rPr>
              <a:t>na</a:t>
            </a:r>
            <a:r>
              <a:rPr lang="en-GB" dirty="0">
                <a:solidFill>
                  <a:prstClr val="black"/>
                </a:solidFill>
                <a:latin typeface="Calibri Light" panose="020F0302020204030204"/>
              </a:rPr>
              <a:t> </a:t>
            </a:r>
            <a:r>
              <a:rPr lang="en-GB" dirty="0" err="1">
                <a:solidFill>
                  <a:prstClr val="black"/>
                </a:solidFill>
                <a:latin typeface="Calibri Light" panose="020F0302020204030204"/>
              </a:rPr>
              <a:t>projektu</a:t>
            </a:r>
            <a:r>
              <a:rPr lang="en-GB" dirty="0">
                <a:solidFill>
                  <a:prstClr val="black"/>
                </a:solidFill>
                <a:latin typeface="Calibri Light" panose="020F0302020204030204"/>
              </a:rPr>
              <a:t> </a:t>
            </a:r>
            <a:r>
              <a:rPr lang="en-GB" dirty="0" err="1">
                <a:solidFill>
                  <a:prstClr val="black"/>
                </a:solidFill>
                <a:latin typeface="Calibri Light" panose="020F0302020204030204"/>
              </a:rPr>
              <a:t>čine</a:t>
            </a:r>
            <a:r>
              <a:rPr lang="en-GB" dirty="0">
                <a:solidFill>
                  <a:prstClr val="black"/>
                </a:solidFill>
                <a:latin typeface="Calibri Light" panose="020F0302020204030204"/>
              </a:rPr>
              <a:t> </a:t>
            </a:r>
            <a:r>
              <a:rPr lang="en-GB" dirty="0" err="1">
                <a:solidFill>
                  <a:prstClr val="black"/>
                </a:solidFill>
                <a:latin typeface="Calibri Light" panose="020F0302020204030204"/>
              </a:rPr>
              <a:t>organizacije</a:t>
            </a:r>
            <a:r>
              <a:rPr lang="en-GB" dirty="0">
                <a:solidFill>
                  <a:prstClr val="black"/>
                </a:solidFill>
                <a:latin typeface="Calibri Light" panose="020F0302020204030204"/>
              </a:rPr>
              <a:t> </a:t>
            </a:r>
            <a:r>
              <a:rPr lang="en-GB" dirty="0" err="1">
                <a:solidFill>
                  <a:prstClr val="black"/>
                </a:solidFill>
                <a:latin typeface="Calibri Light" panose="020F0302020204030204"/>
              </a:rPr>
              <a:t>članice</a:t>
            </a:r>
            <a:r>
              <a:rPr lang="en-GB" dirty="0">
                <a:solidFill>
                  <a:prstClr val="black"/>
                </a:solidFill>
                <a:latin typeface="Calibri Light" panose="020F0302020204030204"/>
              </a:rPr>
              <a:t> </a:t>
            </a:r>
            <a:r>
              <a:rPr lang="en-GB" dirty="0" err="1">
                <a:solidFill>
                  <a:prstClr val="black"/>
                </a:solidFill>
                <a:latin typeface="Calibri Light" panose="020F0302020204030204"/>
              </a:rPr>
              <a:t>Asocijacije</a:t>
            </a:r>
            <a:r>
              <a:rPr lang="en-GB" dirty="0">
                <a:solidFill>
                  <a:prstClr val="black"/>
                </a:solidFill>
                <a:latin typeface="Calibri Light" panose="020F0302020204030204"/>
              </a:rPr>
              <a:t> </a:t>
            </a:r>
            <a:r>
              <a:rPr lang="en-GB" dirty="0" err="1">
                <a:solidFill>
                  <a:prstClr val="black"/>
                </a:solidFill>
                <a:latin typeface="Calibri Light" panose="020F0302020204030204"/>
              </a:rPr>
              <a:t>Nezavisna</a:t>
            </a:r>
            <a:r>
              <a:rPr lang="en-GB" dirty="0">
                <a:solidFill>
                  <a:prstClr val="black"/>
                </a:solidFill>
                <a:latin typeface="Calibri Light" panose="020F0302020204030204"/>
              </a:rPr>
              <a:t> </a:t>
            </a:r>
            <a:r>
              <a:rPr lang="en-GB" dirty="0" err="1">
                <a:solidFill>
                  <a:prstClr val="black"/>
                </a:solidFill>
                <a:latin typeface="Calibri Light" panose="020F0302020204030204"/>
              </a:rPr>
              <a:t>kulturna</a:t>
            </a:r>
            <a:r>
              <a:rPr lang="en-GB" dirty="0">
                <a:solidFill>
                  <a:prstClr val="black"/>
                </a:solidFill>
                <a:latin typeface="Calibri Light" panose="020F0302020204030204"/>
              </a:rPr>
              <a:t> </a:t>
            </a:r>
            <a:r>
              <a:rPr lang="en-GB" dirty="0" err="1">
                <a:solidFill>
                  <a:prstClr val="black"/>
                </a:solidFill>
                <a:latin typeface="Calibri Light" panose="020F0302020204030204"/>
              </a:rPr>
              <a:t>scena</a:t>
            </a:r>
            <a:r>
              <a:rPr lang="en-GB" dirty="0">
                <a:solidFill>
                  <a:prstClr val="black"/>
                </a:solidFill>
                <a:latin typeface="Calibri Light" panose="020F0302020204030204"/>
              </a:rPr>
              <a:t> </a:t>
            </a:r>
            <a:r>
              <a:rPr lang="en-GB" dirty="0" err="1">
                <a:solidFill>
                  <a:prstClr val="black"/>
                </a:solidFill>
                <a:latin typeface="Calibri Light" panose="020F0302020204030204"/>
              </a:rPr>
              <a:t>Srbije</a:t>
            </a:r>
            <a:r>
              <a:rPr lang="en-GB" dirty="0">
                <a:solidFill>
                  <a:prstClr val="black"/>
                </a:solidFill>
                <a:latin typeface="Calibri Light" panose="020F0302020204030204"/>
              </a:rPr>
              <a:t>: (NKSS):</a:t>
            </a:r>
          </a:p>
          <a:p>
            <a:pPr lvl="0"/>
            <a:r>
              <a:rPr lang="en-GB" dirty="0">
                <a:solidFill>
                  <a:srgbClr val="FF0000"/>
                </a:solidFill>
                <a:latin typeface="Calibri Light" panose="020F0302020204030204"/>
              </a:rPr>
              <a:t>📌 </a:t>
            </a:r>
            <a:r>
              <a:rPr lang="en-GB" dirty="0" err="1">
                <a:solidFill>
                  <a:prstClr val="black"/>
                </a:solidFill>
                <a:latin typeface="Calibri Light" panose="020F0302020204030204"/>
              </a:rPr>
              <a:t>Kolektiv</a:t>
            </a:r>
            <a:r>
              <a:rPr lang="en-GB" dirty="0">
                <a:solidFill>
                  <a:prstClr val="black"/>
                </a:solidFill>
                <a:latin typeface="Calibri Light" panose="020F0302020204030204"/>
              </a:rPr>
              <a:t> </a:t>
            </a:r>
            <a:r>
              <a:rPr lang="en-GB" dirty="0" err="1">
                <a:solidFill>
                  <a:prstClr val="black"/>
                </a:solidFill>
                <a:latin typeface="Calibri Light" panose="020F0302020204030204"/>
              </a:rPr>
              <a:t>mladih</a:t>
            </a:r>
            <a:r>
              <a:rPr lang="en-GB" dirty="0">
                <a:solidFill>
                  <a:prstClr val="black"/>
                </a:solidFill>
                <a:latin typeface="Calibri Light" panose="020F0302020204030204"/>
              </a:rPr>
              <a:t> </a:t>
            </a:r>
            <a:r>
              <a:rPr lang="en-GB" dirty="0" err="1">
                <a:solidFill>
                  <a:prstClr val="black"/>
                </a:solidFill>
                <a:latin typeface="Calibri Light" panose="020F0302020204030204"/>
              </a:rPr>
              <a:t>žena</a:t>
            </a:r>
            <a:r>
              <a:rPr lang="en-GB" dirty="0">
                <a:solidFill>
                  <a:prstClr val="black"/>
                </a:solidFill>
                <a:latin typeface="Calibri Light" panose="020F0302020204030204"/>
              </a:rPr>
              <a:t> </a:t>
            </a:r>
            <a:r>
              <a:rPr lang="en-GB" dirty="0" err="1">
                <a:solidFill>
                  <a:prstClr val="black"/>
                </a:solidFill>
                <a:latin typeface="Calibri Light" panose="020F0302020204030204"/>
              </a:rPr>
              <a:t>Femix</a:t>
            </a:r>
            <a:r>
              <a:rPr lang="sr-Latn-RS" dirty="0">
                <a:solidFill>
                  <a:prstClr val="black"/>
                </a:solidFill>
                <a:latin typeface="Calibri Light" panose="020F0302020204030204"/>
              </a:rPr>
              <a:t>, Beograd</a:t>
            </a:r>
            <a:endParaRPr lang="en-GB" dirty="0">
              <a:solidFill>
                <a:prstClr val="black"/>
              </a:solidFill>
              <a:latin typeface="Calibri Light" panose="020F0302020204030204"/>
            </a:endParaRPr>
          </a:p>
          <a:p>
            <a:pPr lvl="0"/>
            <a:r>
              <a:rPr lang="en-GB" dirty="0">
                <a:solidFill>
                  <a:srgbClr val="FF0000"/>
                </a:solidFill>
                <a:latin typeface="Calibri Light" panose="020F0302020204030204"/>
              </a:rPr>
              <a:t>📌</a:t>
            </a:r>
            <a:r>
              <a:rPr lang="en-GB" dirty="0">
                <a:solidFill>
                  <a:prstClr val="black"/>
                </a:solidFill>
                <a:latin typeface="Calibri Light" panose="020F0302020204030204"/>
              </a:rPr>
              <a:t> </a:t>
            </a:r>
            <a:r>
              <a:rPr lang="en-GB" dirty="0" err="1">
                <a:solidFill>
                  <a:prstClr val="black"/>
                </a:solidFill>
                <a:latin typeface="Calibri Light" panose="020F0302020204030204"/>
              </a:rPr>
              <a:t>Pobunjene</a:t>
            </a:r>
            <a:r>
              <a:rPr lang="en-GB" dirty="0">
                <a:solidFill>
                  <a:prstClr val="black"/>
                </a:solidFill>
                <a:latin typeface="Calibri Light" panose="020F0302020204030204"/>
              </a:rPr>
              <a:t> </a:t>
            </a:r>
            <a:r>
              <a:rPr lang="en-GB" dirty="0" err="1">
                <a:solidFill>
                  <a:prstClr val="black"/>
                </a:solidFill>
                <a:latin typeface="Calibri Light" panose="020F0302020204030204"/>
              </a:rPr>
              <a:t>čitateljke</a:t>
            </a:r>
            <a:r>
              <a:rPr lang="sr-Latn-RS" dirty="0">
                <a:solidFill>
                  <a:prstClr val="black"/>
                </a:solidFill>
                <a:latin typeface="Calibri Light" panose="020F0302020204030204"/>
              </a:rPr>
              <a:t>, Beograd</a:t>
            </a:r>
            <a:r>
              <a:rPr lang="en-GB" dirty="0">
                <a:solidFill>
                  <a:prstClr val="black"/>
                </a:solidFill>
                <a:latin typeface="Calibri Light" panose="020F0302020204030204"/>
              </a:rPr>
              <a:t> </a:t>
            </a:r>
          </a:p>
          <a:p>
            <a:pPr lvl="0"/>
            <a:r>
              <a:rPr lang="en-GB" dirty="0">
                <a:solidFill>
                  <a:srgbClr val="FF0000"/>
                </a:solidFill>
                <a:latin typeface="Calibri Light" panose="020F0302020204030204"/>
              </a:rPr>
              <a:t>📌</a:t>
            </a:r>
            <a:r>
              <a:rPr lang="en-GB" dirty="0">
                <a:solidFill>
                  <a:prstClr val="black"/>
                </a:solidFill>
                <a:latin typeface="Calibri Light" panose="020F0302020204030204"/>
              </a:rPr>
              <a:t> </a:t>
            </a:r>
            <a:r>
              <a:rPr lang="en-GB" dirty="0" err="1">
                <a:solidFill>
                  <a:prstClr val="black"/>
                </a:solidFill>
                <a:latin typeface="Calibri Light" panose="020F0302020204030204"/>
              </a:rPr>
              <a:t>MillenniuM</a:t>
            </a:r>
            <a:r>
              <a:rPr lang="en-GB" dirty="0">
                <a:solidFill>
                  <a:prstClr val="black"/>
                </a:solidFill>
                <a:latin typeface="Calibri Light" panose="020F0302020204030204"/>
              </a:rPr>
              <a:t>, </a:t>
            </a:r>
            <a:r>
              <a:rPr lang="en-GB" dirty="0" err="1">
                <a:solidFill>
                  <a:prstClr val="black"/>
                </a:solidFill>
                <a:latin typeface="Calibri Light" panose="020F0302020204030204"/>
              </a:rPr>
              <a:t>Kragujevac</a:t>
            </a:r>
            <a:r>
              <a:rPr lang="en-GB" dirty="0">
                <a:solidFill>
                  <a:prstClr val="black"/>
                </a:solidFill>
                <a:latin typeface="Calibri Light" panose="020F0302020204030204"/>
              </a:rPr>
              <a:t> </a:t>
            </a:r>
          </a:p>
          <a:p>
            <a:pPr lvl="0"/>
            <a:r>
              <a:rPr lang="en-GB" dirty="0">
                <a:solidFill>
                  <a:srgbClr val="FF0000"/>
                </a:solidFill>
                <a:latin typeface="Calibri Light" panose="020F0302020204030204"/>
              </a:rPr>
              <a:t>📌</a:t>
            </a:r>
            <a:r>
              <a:rPr lang="en-GB" dirty="0">
                <a:solidFill>
                  <a:prstClr val="black"/>
                </a:solidFill>
                <a:latin typeface="Calibri Light" panose="020F0302020204030204"/>
              </a:rPr>
              <a:t> </a:t>
            </a:r>
            <a:r>
              <a:rPr lang="en-GB" dirty="0" err="1">
                <a:solidFill>
                  <a:prstClr val="black"/>
                </a:solidFill>
                <a:latin typeface="Calibri Light" panose="020F0302020204030204"/>
              </a:rPr>
              <a:t>Elektrika</a:t>
            </a:r>
            <a:r>
              <a:rPr lang="en-GB" dirty="0">
                <a:solidFill>
                  <a:prstClr val="black"/>
                </a:solidFill>
                <a:latin typeface="Calibri Light" panose="020F0302020204030204"/>
              </a:rPr>
              <a:t>, </a:t>
            </a:r>
            <a:r>
              <a:rPr lang="en-GB" dirty="0" err="1">
                <a:solidFill>
                  <a:prstClr val="black"/>
                </a:solidFill>
                <a:latin typeface="Calibri Light" panose="020F0302020204030204"/>
              </a:rPr>
              <a:t>Pančevo</a:t>
            </a:r>
            <a:r>
              <a:rPr lang="en-GB" dirty="0">
                <a:solidFill>
                  <a:prstClr val="black"/>
                </a:solidFill>
                <a:latin typeface="Calibri Light" panose="020F0302020204030204"/>
              </a:rPr>
              <a:t> </a:t>
            </a:r>
          </a:p>
          <a:p>
            <a:pPr lvl="0"/>
            <a:r>
              <a:rPr lang="en-GB" dirty="0">
                <a:solidFill>
                  <a:srgbClr val="FF0000"/>
                </a:solidFill>
                <a:latin typeface="Calibri Light" panose="020F0302020204030204"/>
              </a:rPr>
              <a:t>📌</a:t>
            </a:r>
            <a:r>
              <a:rPr lang="en-GB" dirty="0">
                <a:solidFill>
                  <a:prstClr val="black"/>
                </a:solidFill>
                <a:latin typeface="Calibri Light" panose="020F0302020204030204"/>
              </a:rPr>
              <a:t> </a:t>
            </a:r>
            <a:r>
              <a:rPr lang="en-GB" dirty="0" err="1">
                <a:solidFill>
                  <a:prstClr val="black"/>
                </a:solidFill>
                <a:latin typeface="Calibri Light" panose="020F0302020204030204"/>
              </a:rPr>
              <a:t>Kolektiv</a:t>
            </a:r>
            <a:r>
              <a:rPr lang="en-GB" dirty="0">
                <a:solidFill>
                  <a:prstClr val="black"/>
                </a:solidFill>
                <a:latin typeface="Calibri Light" panose="020F0302020204030204"/>
              </a:rPr>
              <a:t> Studio 6</a:t>
            </a:r>
            <a:r>
              <a:rPr lang="sr-Latn-RS" dirty="0">
                <a:solidFill>
                  <a:prstClr val="black"/>
                </a:solidFill>
                <a:latin typeface="Calibri Light" panose="020F0302020204030204"/>
              </a:rPr>
              <a:t>, Beograd</a:t>
            </a:r>
            <a:endParaRPr lang="en-GB" dirty="0">
              <a:solidFill>
                <a:prstClr val="black"/>
              </a:solidFill>
              <a:latin typeface="Calibri Light" panose="020F0302020204030204"/>
            </a:endParaRPr>
          </a:p>
          <a:p>
            <a:pPr lvl="0"/>
            <a:r>
              <a:rPr lang="en-GB" dirty="0">
                <a:solidFill>
                  <a:srgbClr val="FF0000"/>
                </a:solidFill>
                <a:latin typeface="Calibri Light" panose="020F0302020204030204"/>
              </a:rPr>
              <a:t>📌</a:t>
            </a:r>
            <a:r>
              <a:rPr lang="en-GB" dirty="0">
                <a:solidFill>
                  <a:prstClr val="black"/>
                </a:solidFill>
                <a:latin typeface="Calibri Light" panose="020F0302020204030204"/>
              </a:rPr>
              <a:t> </a:t>
            </a:r>
            <a:r>
              <a:rPr lang="en-GB" dirty="0" err="1">
                <a:solidFill>
                  <a:prstClr val="black"/>
                </a:solidFill>
                <a:latin typeface="Calibri Light" panose="020F0302020204030204"/>
              </a:rPr>
              <a:t>Centar</a:t>
            </a:r>
            <a:r>
              <a:rPr lang="en-GB" dirty="0">
                <a:solidFill>
                  <a:prstClr val="black"/>
                </a:solidFill>
                <a:latin typeface="Calibri Light" panose="020F0302020204030204"/>
              </a:rPr>
              <a:t> za </a:t>
            </a:r>
            <a:r>
              <a:rPr lang="en-GB" dirty="0" err="1">
                <a:solidFill>
                  <a:prstClr val="black"/>
                </a:solidFill>
                <a:latin typeface="Calibri Light" panose="020F0302020204030204"/>
              </a:rPr>
              <a:t>empirijske</a:t>
            </a:r>
            <a:r>
              <a:rPr lang="en-GB" dirty="0">
                <a:solidFill>
                  <a:prstClr val="black"/>
                </a:solidFill>
                <a:latin typeface="Calibri Light" panose="020F0302020204030204"/>
              </a:rPr>
              <a:t> </a:t>
            </a:r>
            <a:r>
              <a:rPr lang="en-GB" dirty="0" err="1">
                <a:solidFill>
                  <a:prstClr val="black"/>
                </a:solidFill>
                <a:latin typeface="Calibri Light" panose="020F0302020204030204"/>
              </a:rPr>
              <a:t>studije</a:t>
            </a:r>
            <a:r>
              <a:rPr lang="en-GB" dirty="0">
                <a:solidFill>
                  <a:prstClr val="black"/>
                </a:solidFill>
                <a:latin typeface="Calibri Light" panose="020F0302020204030204"/>
              </a:rPr>
              <a:t> </a:t>
            </a:r>
            <a:r>
              <a:rPr lang="en-GB" dirty="0" err="1">
                <a:solidFill>
                  <a:prstClr val="black"/>
                </a:solidFill>
                <a:latin typeface="Calibri Light" panose="020F0302020204030204"/>
              </a:rPr>
              <a:t>kulture</a:t>
            </a:r>
            <a:r>
              <a:rPr lang="en-GB" dirty="0">
                <a:solidFill>
                  <a:prstClr val="black"/>
                </a:solidFill>
                <a:latin typeface="Calibri Light" panose="020F0302020204030204"/>
              </a:rPr>
              <a:t> </a:t>
            </a:r>
            <a:r>
              <a:rPr lang="en-GB" dirty="0" err="1">
                <a:solidFill>
                  <a:prstClr val="black"/>
                </a:solidFill>
                <a:latin typeface="Calibri Light" panose="020F0302020204030204"/>
              </a:rPr>
              <a:t>jugoistočne</a:t>
            </a:r>
            <a:r>
              <a:rPr lang="en-GB" dirty="0">
                <a:solidFill>
                  <a:prstClr val="black"/>
                </a:solidFill>
                <a:latin typeface="Calibri Light" panose="020F0302020204030204"/>
              </a:rPr>
              <a:t> </a:t>
            </a:r>
            <a:r>
              <a:rPr lang="en-GB" dirty="0" err="1">
                <a:solidFill>
                  <a:prstClr val="black"/>
                </a:solidFill>
                <a:latin typeface="Calibri Light" panose="020F0302020204030204"/>
              </a:rPr>
              <a:t>Evrope</a:t>
            </a:r>
            <a:r>
              <a:rPr lang="sr-Latn-RS" dirty="0">
                <a:solidFill>
                  <a:prstClr val="black"/>
                </a:solidFill>
                <a:latin typeface="Calibri Light" panose="020F0302020204030204"/>
              </a:rPr>
              <a:t>, Niš</a:t>
            </a:r>
            <a:endParaRPr lang="en-GB" dirty="0">
              <a:solidFill>
                <a:prstClr val="black"/>
              </a:solidFill>
              <a:latin typeface="Calibri Light" panose="020F0302020204030204"/>
            </a:endParaRPr>
          </a:p>
          <a:p>
            <a:endParaRPr lang="en-GB"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Tree>
    <p:extLst>
      <p:ext uri="{BB962C8B-B14F-4D97-AF65-F5344CB8AC3E}">
        <p14:creationId xmlns:p14="http://schemas.microsoft.com/office/powerpoint/2010/main" val="4283291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OPIS ANKETNOG UZORKA</a:t>
            </a:r>
            <a:endParaRPr lang="en-GB" dirty="0"/>
          </a:p>
        </p:txBody>
      </p:sp>
      <p:graphicFrame>
        <p:nvGraphicFramePr>
          <p:cNvPr id="6" name="Content Placeholder 5"/>
          <p:cNvGraphicFramePr>
            <a:graphicFrameLocks noGrp="1"/>
          </p:cNvGraphicFramePr>
          <p:nvPr>
            <p:ph idx="1"/>
          </p:nvPr>
        </p:nvGraphicFramePr>
        <p:xfrm>
          <a:off x="699426" y="1908574"/>
          <a:ext cx="3753051" cy="1597981"/>
        </p:xfrm>
        <a:graphic>
          <a:graphicData uri="http://schemas.openxmlformats.org/drawingml/2006/table">
            <a:tbl>
              <a:tblPr firstRow="1" firstCol="1" bandRow="1"/>
              <a:tblGrid>
                <a:gridCol w="2039191">
                  <a:extLst>
                    <a:ext uri="{9D8B030D-6E8A-4147-A177-3AD203B41FA5}">
                      <a16:colId xmlns:a16="http://schemas.microsoft.com/office/drawing/2014/main" val="4104940739"/>
                    </a:ext>
                  </a:extLst>
                </a:gridCol>
                <a:gridCol w="856930">
                  <a:extLst>
                    <a:ext uri="{9D8B030D-6E8A-4147-A177-3AD203B41FA5}">
                      <a16:colId xmlns:a16="http://schemas.microsoft.com/office/drawing/2014/main" val="902288936"/>
                    </a:ext>
                  </a:extLst>
                </a:gridCol>
                <a:gridCol w="856930">
                  <a:extLst>
                    <a:ext uri="{9D8B030D-6E8A-4147-A177-3AD203B41FA5}">
                      <a16:colId xmlns:a16="http://schemas.microsoft.com/office/drawing/2014/main" val="1668600129"/>
                    </a:ext>
                  </a:extLst>
                </a:gridCol>
              </a:tblGrid>
              <a:tr h="0">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Region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Broj</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77842634"/>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Beograd</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113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54,9%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635973434"/>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Vojvodina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24,2%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14803167"/>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Zapadna i centralna Srbija</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10,2%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46011835"/>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Južna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istočna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Srbija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67008756"/>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Nema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odgovora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73483886"/>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20234769"/>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sp>
        <p:nvSpPr>
          <p:cNvPr id="7" name="Rectangle 1"/>
          <p:cNvSpPr>
            <a:spLocks noChangeArrowheads="1"/>
          </p:cNvSpPr>
          <p:nvPr/>
        </p:nvSpPr>
        <p:spPr bwMode="auto">
          <a:xfrm>
            <a:off x="-3440784" y="-12160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Table 10"/>
          <p:cNvGraphicFramePr>
            <a:graphicFrameLocks noGrp="1"/>
          </p:cNvGraphicFramePr>
          <p:nvPr/>
        </p:nvGraphicFramePr>
        <p:xfrm>
          <a:off x="5045757" y="1908574"/>
          <a:ext cx="3931048" cy="2054547"/>
        </p:xfrm>
        <a:graphic>
          <a:graphicData uri="http://schemas.openxmlformats.org/drawingml/2006/table">
            <a:tbl>
              <a:tblPr firstRow="1" firstCol="1" bandRow="1"/>
              <a:tblGrid>
                <a:gridCol w="2135904">
                  <a:extLst>
                    <a:ext uri="{9D8B030D-6E8A-4147-A177-3AD203B41FA5}">
                      <a16:colId xmlns:a16="http://schemas.microsoft.com/office/drawing/2014/main" val="2914792789"/>
                    </a:ext>
                  </a:extLst>
                </a:gridCol>
                <a:gridCol w="897572">
                  <a:extLst>
                    <a:ext uri="{9D8B030D-6E8A-4147-A177-3AD203B41FA5}">
                      <a16:colId xmlns:a16="http://schemas.microsoft.com/office/drawing/2014/main" val="593733362"/>
                    </a:ext>
                  </a:extLst>
                </a:gridCol>
                <a:gridCol w="897572">
                  <a:extLst>
                    <a:ext uri="{9D8B030D-6E8A-4147-A177-3AD203B41FA5}">
                      <a16:colId xmlns:a16="http://schemas.microsoft.com/office/drawing/2014/main" val="3836581442"/>
                    </a:ext>
                  </a:extLst>
                </a:gridCol>
              </a:tblGrid>
              <a:tr h="0">
                <a:tc>
                  <a:txBody>
                    <a:bodyPr/>
                    <a:lstStyle/>
                    <a:p>
                      <a:pPr>
                        <a:lnSpc>
                          <a:spcPct val="107000"/>
                        </a:lnSpc>
                        <a:spcAft>
                          <a:spcPts val="0"/>
                        </a:spcAft>
                      </a:pPr>
                      <a:r>
                        <a:rPr lang="en-GB" sz="1400" b="1" dirty="0" err="1">
                          <a:effectLst/>
                          <a:latin typeface="Calibri" panose="020F0502020204030204" pitchFamily="34" charset="0"/>
                          <a:ea typeface="Calibri" panose="020F0502020204030204" pitchFamily="34" charset="0"/>
                          <a:cs typeface="Calibri" panose="020F0502020204030204" pitchFamily="34" charset="0"/>
                        </a:rPr>
                        <a:t>Najviši</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stepen</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obrazovanja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Broj</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54659728"/>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Calibri" panose="020F0502020204030204" pitchFamily="34" charset="0"/>
                        </a:rPr>
                        <a:t>Srednja</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škola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56398758"/>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Viša škola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84028676"/>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Fakultet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35,9%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45992051"/>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Master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35,9%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25586502"/>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Magistratura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10,7%</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73294632"/>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Doktorat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11,6%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65221250"/>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Calibri" panose="020F0502020204030204" pitchFamily="34" charset="0"/>
                        </a:rPr>
                        <a:t>Nema</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odgovora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63311160"/>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Total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06483086"/>
                  </a:ext>
                </a:extLst>
              </a:tr>
            </a:tbl>
          </a:graphicData>
        </a:graphic>
      </p:graphicFrame>
      <p:graphicFrame>
        <p:nvGraphicFramePr>
          <p:cNvPr id="13" name="Table 12"/>
          <p:cNvGraphicFramePr>
            <a:graphicFrameLocks noGrp="1"/>
          </p:cNvGraphicFramePr>
          <p:nvPr/>
        </p:nvGraphicFramePr>
        <p:xfrm>
          <a:off x="4613269" y="4338611"/>
          <a:ext cx="6637789" cy="1826264"/>
        </p:xfrm>
        <a:graphic>
          <a:graphicData uri="http://schemas.openxmlformats.org/drawingml/2006/table">
            <a:tbl>
              <a:tblPr firstRow="1" firstCol="1" bandRow="1"/>
              <a:tblGrid>
                <a:gridCol w="5339932">
                  <a:extLst>
                    <a:ext uri="{9D8B030D-6E8A-4147-A177-3AD203B41FA5}">
                      <a16:colId xmlns:a16="http://schemas.microsoft.com/office/drawing/2014/main" val="1106882254"/>
                    </a:ext>
                  </a:extLst>
                </a:gridCol>
                <a:gridCol w="560438">
                  <a:extLst>
                    <a:ext uri="{9D8B030D-6E8A-4147-A177-3AD203B41FA5}">
                      <a16:colId xmlns:a16="http://schemas.microsoft.com/office/drawing/2014/main" val="3092960716"/>
                    </a:ext>
                  </a:extLst>
                </a:gridCol>
                <a:gridCol w="737419">
                  <a:extLst>
                    <a:ext uri="{9D8B030D-6E8A-4147-A177-3AD203B41FA5}">
                      <a16:colId xmlns:a16="http://schemas.microsoft.com/office/drawing/2014/main" val="316778479"/>
                    </a:ext>
                  </a:extLst>
                </a:gridCol>
              </a:tblGrid>
              <a:tr h="0">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Tip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radnog</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odnosa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Broj</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576426"/>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odnos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neodređeno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punim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vremenom</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87</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43,5%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51333362"/>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odnos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određeno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punim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vremenom</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27965210"/>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odnos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neodređeno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nepunim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vremenom</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35067857"/>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odnos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određeno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sr-Latn-RS" sz="1400" dirty="0">
                          <a:effectLst/>
                          <a:latin typeface="Calibri" panose="020F0502020204030204" pitchFamily="34" charset="0"/>
                          <a:ea typeface="Calibri" panose="020F0502020204030204" pitchFamily="34" charset="0"/>
                          <a:cs typeface="Times New Roman" panose="02020603050405020304" pitchFamily="18" charset="0"/>
                        </a:rPr>
                        <a:t>(</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nepunim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vremenom</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342228954"/>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Angažovanje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preko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ugovora</a:t>
                      </a:r>
                      <a:r>
                        <a:rPr lang="en-GB" sz="1400" dirty="0">
                          <a:effectLst/>
                          <a:latin typeface="Calibri" panose="020F0502020204030204" pitchFamily="34" charset="0"/>
                          <a:ea typeface="Calibri" panose="020F0502020204030204" pitchFamily="34" charset="0"/>
                          <a:cs typeface="Times New Roman" panose="02020603050405020304" pitchFamily="18" charset="0"/>
                        </a:rPr>
                        <a:t> o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delu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autorskih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ugovora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82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41,0%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78561419"/>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Bez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odgovora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92468175"/>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03710809"/>
                  </a:ext>
                </a:extLst>
              </a:tr>
            </a:tbl>
          </a:graphicData>
        </a:graphic>
      </p:graphicFrame>
      <p:graphicFrame>
        <p:nvGraphicFramePr>
          <p:cNvPr id="10" name="Table 9"/>
          <p:cNvGraphicFramePr>
            <a:graphicFrameLocks noGrp="1"/>
          </p:cNvGraphicFramePr>
          <p:nvPr/>
        </p:nvGraphicFramePr>
        <p:xfrm>
          <a:off x="762776" y="3653762"/>
          <a:ext cx="3252246" cy="1369698"/>
        </p:xfrm>
        <a:graphic>
          <a:graphicData uri="http://schemas.openxmlformats.org/drawingml/2006/table">
            <a:tbl>
              <a:tblPr firstRow="1" firstCol="1" bandRow="1"/>
              <a:tblGrid>
                <a:gridCol w="2026763">
                  <a:extLst>
                    <a:ext uri="{9D8B030D-6E8A-4147-A177-3AD203B41FA5}">
                      <a16:colId xmlns:a16="http://schemas.microsoft.com/office/drawing/2014/main" val="3502118167"/>
                    </a:ext>
                  </a:extLst>
                </a:gridCol>
                <a:gridCol w="480767">
                  <a:extLst>
                    <a:ext uri="{9D8B030D-6E8A-4147-A177-3AD203B41FA5}">
                      <a16:colId xmlns:a16="http://schemas.microsoft.com/office/drawing/2014/main" val="3958685631"/>
                    </a:ext>
                  </a:extLst>
                </a:gridCol>
                <a:gridCol w="744716">
                  <a:extLst>
                    <a:ext uri="{9D8B030D-6E8A-4147-A177-3AD203B41FA5}">
                      <a16:colId xmlns:a16="http://schemas.microsoft.com/office/drawing/2014/main" val="4064212750"/>
                    </a:ext>
                  </a:extLst>
                </a:gridCol>
              </a:tblGrid>
              <a:tr h="0">
                <a:tc>
                  <a:txBody>
                    <a:bodyPr/>
                    <a:lstStyle/>
                    <a:p>
                      <a:pPr>
                        <a:lnSpc>
                          <a:spcPct val="107000"/>
                        </a:lnSpc>
                        <a:spcAft>
                          <a:spcPts val="0"/>
                        </a:spcAft>
                      </a:pPr>
                      <a:r>
                        <a:rPr lang="en-GB" sz="1400" b="1" dirty="0" err="1">
                          <a:effectLst/>
                          <a:latin typeface="Calibri" panose="020F0502020204030204" pitchFamily="34" charset="0"/>
                          <a:ea typeface="Calibri" panose="020F0502020204030204" pitchFamily="34" charset="0"/>
                          <a:cs typeface="Calibri" panose="020F0502020204030204" pitchFamily="34" charset="0"/>
                        </a:rPr>
                        <a:t>Starosne</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grupe</a:t>
                      </a:r>
                      <a:r>
                        <a:rPr lang="en-GB" sz="1400" b="1"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Broj</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186066638"/>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Od 18 do 35 godina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70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34,0%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175859462"/>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Od 36 do 45 godina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82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39,8%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27348231"/>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Od 46 do 60 godina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46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22,3%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25341249"/>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Calibri" panose="020F0502020204030204" pitchFamily="34" charset="0"/>
                        </a:rPr>
                        <a:t>Preko</a:t>
                      </a:r>
                      <a:r>
                        <a:rPr lang="en-GB" sz="1400" dirty="0">
                          <a:effectLst/>
                          <a:latin typeface="Calibri" panose="020F0502020204030204" pitchFamily="34" charset="0"/>
                          <a:ea typeface="Calibri" panose="020F0502020204030204" pitchFamily="34" charset="0"/>
                          <a:cs typeface="Calibri" panose="020F0502020204030204" pitchFamily="34" charset="0"/>
                        </a:rPr>
                        <a:t> 60 godina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3,9%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33810671"/>
                  </a:ext>
                </a:extLst>
              </a:tr>
              <a:tr h="180724">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Total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206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100%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98691373"/>
                  </a:ext>
                </a:extLst>
              </a:tr>
            </a:tbl>
          </a:graphicData>
        </a:graphic>
      </p:graphicFrame>
    </p:spTree>
    <p:extLst>
      <p:ext uri="{BB962C8B-B14F-4D97-AF65-F5344CB8AC3E}">
        <p14:creationId xmlns:p14="http://schemas.microsoft.com/office/powerpoint/2010/main" val="100940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OPIS ANKETNOG UZORKA</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graphicFrame>
        <p:nvGraphicFramePr>
          <p:cNvPr id="7" name="Table 6"/>
          <p:cNvGraphicFramePr>
            <a:graphicFrameLocks noGrp="1"/>
          </p:cNvGraphicFramePr>
          <p:nvPr/>
        </p:nvGraphicFramePr>
        <p:xfrm>
          <a:off x="3874416" y="2445955"/>
          <a:ext cx="3791929" cy="2967677"/>
        </p:xfrm>
        <a:graphic>
          <a:graphicData uri="http://schemas.openxmlformats.org/drawingml/2006/table">
            <a:tbl>
              <a:tblPr firstRow="1" firstCol="1" bandRow="1"/>
              <a:tblGrid>
                <a:gridCol w="1962243">
                  <a:extLst>
                    <a:ext uri="{9D8B030D-6E8A-4147-A177-3AD203B41FA5}">
                      <a16:colId xmlns:a16="http://schemas.microsoft.com/office/drawing/2014/main" val="4005665516"/>
                    </a:ext>
                  </a:extLst>
                </a:gridCol>
                <a:gridCol w="904395">
                  <a:extLst>
                    <a:ext uri="{9D8B030D-6E8A-4147-A177-3AD203B41FA5}">
                      <a16:colId xmlns:a16="http://schemas.microsoft.com/office/drawing/2014/main" val="4197320827"/>
                    </a:ext>
                  </a:extLst>
                </a:gridCol>
                <a:gridCol w="925291">
                  <a:extLst>
                    <a:ext uri="{9D8B030D-6E8A-4147-A177-3AD203B41FA5}">
                      <a16:colId xmlns:a16="http://schemas.microsoft.com/office/drawing/2014/main" val="4169577122"/>
                    </a:ext>
                  </a:extLst>
                </a:gridCol>
              </a:tblGrid>
              <a:tr h="0">
                <a:tc>
                  <a:txBody>
                    <a:bodyPr/>
                    <a:lstStyle/>
                    <a:p>
                      <a:pPr>
                        <a:lnSpc>
                          <a:spcPct val="107000"/>
                        </a:lnSpc>
                        <a:spcAft>
                          <a:spcPts val="0"/>
                        </a:spcAft>
                      </a:pP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Zanimanje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Broj</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17200657"/>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Umetnice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27,2%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28667151"/>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Više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zanimanja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136231131"/>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Menadžerke</a:t>
                      </a:r>
                      <a:r>
                        <a:rPr lang="sr-Latn-RS" sz="1400" baseline="0" dirty="0">
                          <a:effectLst/>
                          <a:latin typeface="Calibri" panose="020F0502020204030204" pitchFamily="34" charset="0"/>
                          <a:ea typeface="Calibri" panose="020F0502020204030204" pitchFamily="34" charset="0"/>
                          <a:cs typeface="Times New Roman" panose="02020603050405020304" pitchFamily="18" charset="0"/>
                        </a:rPr>
                        <a:t> i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producentkinje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40157642"/>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Kustoskinje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14,6%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82181130"/>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Profesorke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teoretičarke</a:t>
                      </a:r>
                      <a:r>
                        <a:rPr lang="en-GB" sz="1400" dirty="0">
                          <a:effectLst/>
                          <a:latin typeface="Calibri" panose="020F0502020204030204" pitchFamily="34" charset="0"/>
                          <a:ea typeface="Calibri" panose="020F0502020204030204" pitchFamily="34" charset="0"/>
                          <a:cs typeface="Times New Roman" panose="02020603050405020304" pitchFamily="18" charset="0"/>
                        </a:rPr>
                        <a:t> I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kritičarke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49826565"/>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Medijske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radnice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69120110"/>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Direktorke</a:t>
                      </a:r>
                      <a:r>
                        <a:rPr lang="en-GB" sz="1400" dirty="0">
                          <a:effectLst/>
                          <a:latin typeface="Calibri" panose="020F0502020204030204" pitchFamily="34" charset="0"/>
                          <a:ea typeface="Calibri" panose="020F0502020204030204" pitchFamily="34" charset="0"/>
                          <a:cs typeface="Times New Roman" panose="02020603050405020304" pitchFamily="18" charset="0"/>
                        </a:rPr>
                        <a:t> I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vlasnice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00385693"/>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Drugo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152896"/>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Nema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odgovora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66791230"/>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09364194"/>
                  </a:ext>
                </a:extLst>
              </a:tr>
            </a:tbl>
          </a:graphicData>
        </a:graphic>
      </p:graphicFrame>
      <p:graphicFrame>
        <p:nvGraphicFramePr>
          <p:cNvPr id="8" name="Table 7"/>
          <p:cNvGraphicFramePr>
            <a:graphicFrameLocks noGrp="1"/>
          </p:cNvGraphicFramePr>
          <p:nvPr/>
        </p:nvGraphicFramePr>
        <p:xfrm>
          <a:off x="8039803" y="2457889"/>
          <a:ext cx="3597275" cy="3195961"/>
        </p:xfrm>
        <a:graphic>
          <a:graphicData uri="http://schemas.openxmlformats.org/drawingml/2006/table">
            <a:tbl>
              <a:tblPr firstRow="1" firstCol="1" bandRow="1"/>
              <a:tblGrid>
                <a:gridCol w="1977390">
                  <a:extLst>
                    <a:ext uri="{9D8B030D-6E8A-4147-A177-3AD203B41FA5}">
                      <a16:colId xmlns:a16="http://schemas.microsoft.com/office/drawing/2014/main" val="3086645516"/>
                    </a:ext>
                  </a:extLst>
                </a:gridCol>
                <a:gridCol w="810260">
                  <a:extLst>
                    <a:ext uri="{9D8B030D-6E8A-4147-A177-3AD203B41FA5}">
                      <a16:colId xmlns:a16="http://schemas.microsoft.com/office/drawing/2014/main" val="1233365154"/>
                    </a:ext>
                  </a:extLst>
                </a:gridCol>
                <a:gridCol w="809625">
                  <a:extLst>
                    <a:ext uri="{9D8B030D-6E8A-4147-A177-3AD203B41FA5}">
                      <a16:colId xmlns:a16="http://schemas.microsoft.com/office/drawing/2014/main" val="2794002183"/>
                    </a:ext>
                  </a:extLst>
                </a:gridCol>
              </a:tblGrid>
              <a:tr h="0">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Oblast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kulture</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Broj</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87808523"/>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Više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oblasti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21,4%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23248587"/>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Muzika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I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ples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45717765"/>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Vizuelne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umetnosti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arhitektura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98924774"/>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Kulturno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nasleđe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9,7%</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13000371"/>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Književnost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8,3%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76285851"/>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Pozorište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5841075"/>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Film I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fotografija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22751759"/>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Mediji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77562565"/>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Multimedia I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novi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mediji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4616471"/>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Drugo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878458481"/>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Nema odgovora</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34612775"/>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93139714"/>
                  </a:ext>
                </a:extLst>
              </a:tr>
            </a:tbl>
          </a:graphicData>
        </a:graphic>
      </p:graphicFrame>
      <p:pic>
        <p:nvPicPr>
          <p:cNvPr id="10" name="Content Placeholder 9"/>
          <p:cNvPicPr>
            <a:picLocks noGrp="1" noChangeAspect="1"/>
          </p:cNvPicPr>
          <p:nvPr>
            <p:ph idx="1"/>
          </p:nvPr>
        </p:nvPicPr>
        <p:blipFill>
          <a:blip r:embed="rId4"/>
          <a:stretch>
            <a:fillRect/>
          </a:stretch>
        </p:blipFill>
        <p:spPr>
          <a:xfrm>
            <a:off x="491338" y="2457889"/>
            <a:ext cx="3298222" cy="1749704"/>
          </a:xfrm>
          <a:prstGeom prst="rect">
            <a:avLst/>
          </a:prstGeom>
        </p:spPr>
      </p:pic>
      <p:graphicFrame>
        <p:nvGraphicFramePr>
          <p:cNvPr id="11" name="Table 10"/>
          <p:cNvGraphicFramePr>
            <a:graphicFrameLocks noGrp="1"/>
          </p:cNvGraphicFramePr>
          <p:nvPr/>
        </p:nvGraphicFramePr>
        <p:xfrm>
          <a:off x="491338" y="4461132"/>
          <a:ext cx="2785110" cy="1369697"/>
        </p:xfrm>
        <a:graphic>
          <a:graphicData uri="http://schemas.openxmlformats.org/drawingml/2006/table">
            <a:tbl>
              <a:tblPr firstRow="1" firstCol="1" bandRow="1"/>
              <a:tblGrid>
                <a:gridCol w="1527175">
                  <a:extLst>
                    <a:ext uri="{9D8B030D-6E8A-4147-A177-3AD203B41FA5}">
                      <a16:colId xmlns:a16="http://schemas.microsoft.com/office/drawing/2014/main" val="999152214"/>
                    </a:ext>
                  </a:extLst>
                </a:gridCol>
                <a:gridCol w="540385">
                  <a:extLst>
                    <a:ext uri="{9D8B030D-6E8A-4147-A177-3AD203B41FA5}">
                      <a16:colId xmlns:a16="http://schemas.microsoft.com/office/drawing/2014/main" val="1865498441"/>
                    </a:ext>
                  </a:extLst>
                </a:gridCol>
                <a:gridCol w="717550">
                  <a:extLst>
                    <a:ext uri="{9D8B030D-6E8A-4147-A177-3AD203B41FA5}">
                      <a16:colId xmlns:a16="http://schemas.microsoft.com/office/drawing/2014/main" val="1630672439"/>
                    </a:ext>
                  </a:extLst>
                </a:gridCol>
              </a:tblGrid>
              <a:tr h="0">
                <a:tc>
                  <a:txBody>
                    <a:bodyPr/>
                    <a:lstStyle/>
                    <a:p>
                      <a:pPr>
                        <a:lnSpc>
                          <a:spcPct val="107000"/>
                        </a:lnSpc>
                        <a:spcAft>
                          <a:spcPts val="0"/>
                        </a:spcAft>
                      </a:pP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Rukovodeća</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pozicija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Broj</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99576296"/>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Da</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46,1%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54549311"/>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Ne </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108</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52,4%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67398018"/>
                  </a:ext>
                </a:extLst>
              </a:tr>
              <a:tr h="0">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n.o</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70282268"/>
                  </a:ext>
                </a:extLst>
              </a:tr>
              <a:tr h="0">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059974861"/>
                  </a:ext>
                </a:extLst>
              </a:tr>
            </a:tbl>
          </a:graphicData>
        </a:graphic>
      </p:graphicFrame>
    </p:spTree>
    <p:extLst>
      <p:ext uri="{BB962C8B-B14F-4D97-AF65-F5344CB8AC3E}">
        <p14:creationId xmlns:p14="http://schemas.microsoft.com/office/powerpoint/2010/main" val="310978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a:xfrm>
            <a:off x="926787" y="1761718"/>
            <a:ext cx="10744656" cy="764666"/>
          </a:xfrm>
        </p:spPr>
        <p:txBody>
          <a:bodyPr>
            <a:noAutofit/>
          </a:bodyPr>
          <a:lstStyle/>
          <a:p>
            <a:r>
              <a:rPr lang="en-GB" sz="3600" dirty="0"/>
              <a:t>KARAKTERISTIKE POLJA KULTURNE PRODUKCIJE U SRBIJI</a:t>
            </a:r>
            <a:endParaRPr lang="pl-PL" sz="3600" dirty="0"/>
          </a:p>
          <a:p>
            <a:r>
              <a:rPr lang="en-GB" sz="2800" dirty="0"/>
              <a:t> </a:t>
            </a:r>
            <a:endParaRPr lang="en-US" altLang="en-US" sz="2800" dirty="0">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020" y="2665722"/>
            <a:ext cx="6097465" cy="34349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324" y="206268"/>
            <a:ext cx="2559239" cy="14161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86" y="403485"/>
            <a:ext cx="1502853" cy="841598"/>
          </a:xfrm>
          <a:prstGeom prst="rect">
            <a:avLst/>
          </a:prstGeom>
        </p:spPr>
      </p:pic>
    </p:spTree>
    <p:extLst>
      <p:ext uri="{BB962C8B-B14F-4D97-AF65-F5344CB8AC3E}">
        <p14:creationId xmlns:p14="http://schemas.microsoft.com/office/powerpoint/2010/main" val="2654054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KARAKTERISTIKE POLJA </a:t>
            </a:r>
            <a:br>
              <a:rPr lang="en-GB" sz="3600" dirty="0"/>
            </a:br>
            <a:r>
              <a:rPr lang="en-GB" sz="3600" dirty="0"/>
              <a:t>KULTURNE PRODUKCIJE U SRBIJI </a:t>
            </a:r>
          </a:p>
        </p:txBody>
      </p:sp>
      <p:pic>
        <p:nvPicPr>
          <p:cNvPr id="6" name="Content Placeholder 5"/>
          <p:cNvPicPr>
            <a:picLocks noGrp="1" noChangeAspect="1"/>
          </p:cNvPicPr>
          <p:nvPr>
            <p:ph idx="1"/>
          </p:nvPr>
        </p:nvPicPr>
        <p:blipFill>
          <a:blip r:embed="rId2"/>
          <a:stretch>
            <a:fillRect/>
          </a:stretch>
        </p:blipFill>
        <p:spPr>
          <a:xfrm>
            <a:off x="686834" y="1781237"/>
            <a:ext cx="6308006" cy="47817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11" y="274576"/>
            <a:ext cx="2559239" cy="14161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749" y="356446"/>
            <a:ext cx="2306890" cy="1299548"/>
          </a:xfrm>
          <a:prstGeom prst="rect">
            <a:avLst/>
          </a:prstGeom>
        </p:spPr>
      </p:pic>
      <p:pic>
        <p:nvPicPr>
          <p:cNvPr id="7" name="Picture 6"/>
          <p:cNvPicPr>
            <a:picLocks noChangeAspect="1"/>
          </p:cNvPicPr>
          <p:nvPr/>
        </p:nvPicPr>
        <p:blipFill>
          <a:blip r:embed="rId5"/>
          <a:stretch>
            <a:fillRect/>
          </a:stretch>
        </p:blipFill>
        <p:spPr>
          <a:xfrm>
            <a:off x="7553739" y="1781237"/>
            <a:ext cx="4106118" cy="2399822"/>
          </a:xfrm>
          <a:prstGeom prst="rect">
            <a:avLst/>
          </a:prstGeom>
        </p:spPr>
      </p:pic>
      <p:pic>
        <p:nvPicPr>
          <p:cNvPr id="3" name="Picture 2"/>
          <p:cNvPicPr>
            <a:picLocks noChangeAspect="1"/>
          </p:cNvPicPr>
          <p:nvPr/>
        </p:nvPicPr>
        <p:blipFill>
          <a:blip r:embed="rId6"/>
          <a:stretch>
            <a:fillRect/>
          </a:stretch>
        </p:blipFill>
        <p:spPr>
          <a:xfrm>
            <a:off x="7811825" y="4391427"/>
            <a:ext cx="5730737" cy="1792379"/>
          </a:xfrm>
          <a:prstGeom prst="rect">
            <a:avLst/>
          </a:prstGeom>
        </p:spPr>
      </p:pic>
    </p:spTree>
    <p:extLst>
      <p:ext uri="{BB962C8B-B14F-4D97-AF65-F5344CB8AC3E}">
        <p14:creationId xmlns:p14="http://schemas.microsoft.com/office/powerpoint/2010/main" val="4178576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4498</Words>
  <Application>Microsoft Office PowerPoint</Application>
  <PresentationFormat>Widescreen</PresentationFormat>
  <Paragraphs>315</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PowerPoint Presentation</vt:lpstr>
      <vt:lpstr>RODNA RAVNOPRAVNOST  ZA KULTURNU RAZNOLIKOST</vt:lpstr>
      <vt:lpstr>RODNA RAVNOPRAVNOST  ZA KULTURNU RAZNOLIKST</vt:lpstr>
      <vt:lpstr>RODNA RAVNOPRAVNOST  ZA KULTURNU RAZNOLIKST</vt:lpstr>
      <vt:lpstr>ISTRAŽIVAČKE AKTIVNOSTI</vt:lpstr>
      <vt:lpstr>OPIS ANKETNOG UZORKA</vt:lpstr>
      <vt:lpstr>OPIS ANKETNOG UZORKA</vt:lpstr>
      <vt:lpstr>PowerPoint Presentation</vt:lpstr>
      <vt:lpstr>KARAKTERISTIKE POLJA  KULTURNE PRODUKCIJE U SRBIJI </vt:lpstr>
      <vt:lpstr>KARAKTERISTIKE POLJA  KULTURNE PRODUKCIJE U SRBIJI </vt:lpstr>
      <vt:lpstr>KARAKTERISTIKE POLJA  KULTURNE PRODUKCIJE U SRBIJI </vt:lpstr>
      <vt:lpstr>GENERALNI I RODNO  SPECIFIČNI PROBLEMI </vt:lpstr>
      <vt:lpstr>ČETIRI OBLASTI I TRI ASPEKTA ISTRAŽIVANJA</vt:lpstr>
      <vt:lpstr>PowerPoint Presentation</vt:lpstr>
      <vt:lpstr>IZBOR UMETNIČKOG  OBRAZOVANJA  </vt:lpstr>
      <vt:lpstr>RODNA PERSPEKTIVA  U OBRAZOVANJU </vt:lpstr>
      <vt:lpstr>RODNA PERSPEKTIVA  U OBRAZOVANJU </vt:lpstr>
      <vt:lpstr> SEKSUALNO UZNEMIRAVANJE  TOKOM OBRAZOVANJA </vt:lpstr>
      <vt:lpstr>Da li ste tokom školovanja  bili izloženi? </vt:lpstr>
      <vt:lpstr>PowerPoint Presentation</vt:lpstr>
      <vt:lpstr>PROFESIONALNA ISKUSTVA  RADNICA U KULTURI </vt:lpstr>
      <vt:lpstr>PROFESIONALNA ISKUSTVA  RADNICA U KULTURI </vt:lpstr>
      <vt:lpstr>PROFESIONALNA ISKUSTVA  RADNICA U KULTURI </vt:lpstr>
      <vt:lpstr>PROFESIONALNA ISKUSTVA  RADNICA U KULTURI </vt:lpstr>
      <vt:lpstr>PROFESIONALNA ISKUSTVA  RADNICA U KULTURI </vt:lpstr>
      <vt:lpstr>PROFESIONALNA ISKUSTVA  RADNICA U KULTURI</vt:lpstr>
      <vt:lpstr>PROFESIONALNA ISKUSTVA  RADNICA U KULTURI</vt:lpstr>
      <vt:lpstr>PowerPoint Presentation</vt:lpstr>
      <vt:lpstr>PowerPoint Presentation</vt:lpstr>
      <vt:lpstr>BALANS PRIVATNOG I  PROFESIONALNOG ŽIVOTA</vt:lpstr>
      <vt:lpstr>BALANS PRIVATNOG I  PROFESIONALNOG ŽIVOTA</vt:lpstr>
      <vt:lpstr>BALANS PRIVATNOG I  PROFESIONALNOG ŽIVOTA</vt:lpstr>
      <vt:lpstr>BALANS PRIVATNOG I  PROFESIONALNOG ŽIVOTA</vt:lpstr>
      <vt:lpstr>BALANS PRIVATNOG I  PROFESIONALNOG ŽIVOTA</vt:lpstr>
      <vt:lpstr>BALANS PRIVATNOG I  PROFESIONALNOG ŽIVOTA</vt:lpstr>
      <vt:lpstr>BALANS PRIVATNOG I  PROFESIONALNOG ŽIVOTA</vt:lpstr>
      <vt:lpstr>BALANS PRIVATNOG I  PROFESIONALNOG ŽIVOTA</vt:lpstr>
      <vt:lpstr>PowerPoint Presentation</vt:lpstr>
      <vt:lpstr>Generalno, da li mislite da su u sektoru kulture, umetnosti i kreativnim industrijama u našem društvu žene diskriminisane?</vt:lpstr>
      <vt:lpstr>Da li se ikada osetili diskriminisanom   u profesionalnom okruženju zato što ste žena?</vt:lpstr>
      <vt:lpstr>SEKSUALNO  UZNEMIRAVANJE</vt:lpstr>
      <vt:lpstr>DISKRIMINACIJA  NA POSLU</vt:lpstr>
      <vt:lpstr>DISKRIMINACIJA NA POSLU</vt:lpstr>
      <vt:lpstr>DISKRIMINACIJA NA POSLU</vt:lpstr>
      <vt:lpstr>DISKRIMINACIJA NA POSLU</vt:lpstr>
      <vt:lpstr>DISKRIMNACIJA NA POSLU </vt:lpstr>
      <vt:lpstr>DISKRIMINACIJA NA POSLU</vt:lpstr>
      <vt:lpstr>DISKRIMINACIJA  NA POSLU</vt:lpstr>
      <vt:lpstr>PowerPoint Presentation</vt:lpstr>
      <vt:lpstr>Ključni akteri za unapređenje  rodne ravnopravnosti </vt:lpstr>
      <vt:lpstr>1. OBRAZOVANJE</vt:lpstr>
      <vt:lpstr>2. BALANS PRIVATNOG I  PROFESIONALNOG ŽIVOTA</vt:lpstr>
      <vt:lpstr>3. PREKARNI USLOVI RADA,  POTPLAĆENOST I BURNOUT</vt:lpstr>
      <vt:lpstr>4. DISKRIMINACIJA I  RODNO ZASNOVANO NASILJE</vt:lpstr>
      <vt:lpstr>KREIRANJE NACIONALNE MREŽE</vt:lpstr>
      <vt:lpstr>RODNA RAVNOPRAVNOST  ZA KULTURNU RAZNOLIKOST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NEZAVISNA KULTURNA SCENA SRBIJE</dc:title>
  <dc:creator>Pedja</dc:creator>
  <cp:lastModifiedBy>Pc</cp:lastModifiedBy>
  <cp:revision>692</cp:revision>
  <dcterms:created xsi:type="dcterms:W3CDTF">2016-12-12T07:32:16Z</dcterms:created>
  <dcterms:modified xsi:type="dcterms:W3CDTF">2023-03-23T20:49:36Z</dcterms:modified>
</cp:coreProperties>
</file>